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</p:spPr>
        <p:txBody>
          <a:bodyPr lIns="91439" tIns="91439" rIns="91439" bIns="91439"/>
          <a:lstStyle>
            <a:lvl1pPr algn="l" defTabSz="1828800">
              <a:lnSpc>
                <a:spcPct val="90000"/>
              </a:lnSpc>
              <a:defRPr b="0" sz="8800" u="none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lIns="91439" tIns="91439" rIns="91439" bIns="91439" anchor="t"/>
          <a:lstStyle>
            <a:lvl1pPr marL="457200" indent="-45720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1pPr>
            <a:lvl2pPr marL="990600" indent="-53340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2pPr>
            <a:lvl3pPr marL="1554479" indent="-640079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3pPr>
            <a:lvl4pPr marL="2082800" indent="-71120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4pPr>
            <a:lvl5pPr marL="2540000" indent="-71120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22192337" y="12808585"/>
            <a:ext cx="515264" cy="53848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 defTabSz="825500">
              <a:defRPr b="0" sz="8400" u="none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0300" u="sng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j-lt"/>
          <a:ea typeface="+mj-ea"/>
          <a:cs typeface="+mj-cs"/>
          <a:sym typeface="Helvetica Neue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0300" u="sng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j-lt"/>
          <a:ea typeface="+mj-ea"/>
          <a:cs typeface="+mj-cs"/>
          <a:sym typeface="Helvetica Neue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0300" u="sng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j-lt"/>
          <a:ea typeface="+mj-ea"/>
          <a:cs typeface="+mj-cs"/>
          <a:sym typeface="Helvetica Neue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0300" u="sng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j-lt"/>
          <a:ea typeface="+mj-ea"/>
          <a:cs typeface="+mj-cs"/>
          <a:sym typeface="Helvetica Neue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0300" u="sng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j-lt"/>
          <a:ea typeface="+mj-ea"/>
          <a:cs typeface="+mj-cs"/>
          <a:sym typeface="Helvetica Neue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0300" u="sng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j-lt"/>
          <a:ea typeface="+mj-ea"/>
          <a:cs typeface="+mj-cs"/>
          <a:sym typeface="Helvetica Neue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0300" u="sng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j-lt"/>
          <a:ea typeface="+mj-ea"/>
          <a:cs typeface="+mj-cs"/>
          <a:sym typeface="Helvetica Neue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0300" u="sng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j-lt"/>
          <a:ea typeface="+mj-ea"/>
          <a:cs typeface="+mj-cs"/>
          <a:sym typeface="Helvetica Neue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0300" u="sng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Kinconnector logo new.png" descr="Kinconnector logo new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29615" y="2733244"/>
            <a:ext cx="15925801" cy="5295901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Dr. Joseph Crumbley, LCSW…"/>
          <p:cNvSpPr txBox="1"/>
          <p:nvPr/>
        </p:nvSpPr>
        <p:spPr>
          <a:xfrm>
            <a:off x="9115336" y="7970451"/>
            <a:ext cx="7067729" cy="1991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1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Dr. Joseph Crumbley, LCSW</a:t>
            </a:r>
          </a:p>
          <a:p>
            <a:pPr>
              <a:defRPr sz="41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Lunch and Learn</a:t>
            </a:r>
          </a:p>
          <a:p>
            <a:pPr>
              <a:defRPr sz="41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September 13, 2023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DIFFERENCES BETWEEN KINSHIP CAREGIVERS…"/>
          <p:cNvSpPr txBox="1"/>
          <p:nvPr/>
        </p:nvSpPr>
        <p:spPr>
          <a:xfrm>
            <a:off x="3674938" y="1478048"/>
            <a:ext cx="16856324" cy="180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cap="all" sz="56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DIFFERENCES BETWEEN KINSHIP CAREGIVERS</a:t>
            </a:r>
          </a:p>
          <a:p>
            <a:pPr defTabSz="914400">
              <a:defRPr cap="all" sz="56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AND NON-RELATIVE RESOURCE FAMILIES</a:t>
            </a:r>
          </a:p>
        </p:txBody>
      </p:sp>
      <p:sp>
        <p:nvSpPr>
          <p:cNvPr id="284" name="Kinship Families…"/>
          <p:cNvSpPr txBox="1"/>
          <p:nvPr/>
        </p:nvSpPr>
        <p:spPr>
          <a:xfrm>
            <a:off x="5283200" y="3771544"/>
            <a:ext cx="5206480" cy="8306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spcBef>
                <a:spcPts val="500"/>
              </a:spcBef>
              <a:defRPr cap="small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Kinship Families</a:t>
            </a:r>
          </a:p>
          <a:p>
            <a:pPr marL="342900" indent="-228600" algn="l" defTabSz="914400">
              <a:spcBef>
                <a:spcPts val="500"/>
              </a:spcBef>
              <a:buSzPct val="100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Changes in Pre-Existing Relationships Between the Members of the Triad (child, birth parents and caregiver)</a:t>
            </a:r>
          </a:p>
          <a:p>
            <a:pPr marL="342900" indent="-228600" algn="l" defTabSz="914400">
              <a:spcBef>
                <a:spcPts val="500"/>
              </a:spcBef>
              <a:buSzPct val="100000"/>
              <a:buChar char="•"/>
              <a:defRPr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</a:p>
          <a:p>
            <a:pPr marL="342900" indent="-228600" algn="l" defTabSz="914400">
              <a:spcBef>
                <a:spcPts val="500"/>
              </a:spcBef>
              <a:buSzPct val="100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Family members feel they have the same rights and entitlements in caregiver’s family PRIOR to placement</a:t>
            </a:r>
          </a:p>
        </p:txBody>
      </p:sp>
      <p:sp>
        <p:nvSpPr>
          <p:cNvPr id="285" name="Non-Relatives…"/>
          <p:cNvSpPr txBox="1"/>
          <p:nvPr/>
        </p:nvSpPr>
        <p:spPr>
          <a:xfrm>
            <a:off x="13233400" y="3365754"/>
            <a:ext cx="5431855" cy="6984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spcBef>
                <a:spcPts val="500"/>
              </a:spcBef>
              <a:defRPr cap="small" sz="2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Palatino Linotype"/>
                <a:ea typeface="Palatino Linotype"/>
                <a:cs typeface="Palatino Linotype"/>
                <a:sym typeface="Palatino Linotype"/>
              </a:defRPr>
            </a:pPr>
          </a:p>
          <a:p>
            <a:pPr algn="l" defTabSz="914400">
              <a:spcBef>
                <a:spcPts val="500"/>
              </a:spcBef>
              <a:defRPr cap="small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Non-Relatives</a:t>
            </a:r>
          </a:p>
          <a:p>
            <a:pPr marL="383645" indent="-383645" algn="l" defTabSz="914400">
              <a:spcBef>
                <a:spcPts val="500"/>
              </a:spcBef>
              <a:buSzPct val="125000"/>
              <a:buChar char="•"/>
              <a:defRPr b="0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No Pre-Existing Relationship between Caregiver and Birth Parents</a:t>
            </a:r>
          </a:p>
          <a:p>
            <a:pPr marL="383645" indent="-383645" algn="l" defTabSz="914400">
              <a:spcBef>
                <a:spcPts val="500"/>
              </a:spcBef>
              <a:buSzPct val="125000"/>
              <a:buChar char="•"/>
              <a:defRPr b="0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</a:p>
          <a:p>
            <a:pPr marL="383645" indent="-383645" algn="l" defTabSz="914400">
              <a:spcBef>
                <a:spcPts val="500"/>
              </a:spcBef>
              <a:buSzPct val="125000"/>
              <a:buChar char="•"/>
              <a:defRPr b="0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No Rights or Entitlements in Caregiver’s family</a:t>
            </a:r>
            <a:endParaRPr sz="210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algn="l" defTabSz="914400">
              <a:spcBef>
                <a:spcPts val="500"/>
              </a:spcBef>
              <a:defRPr b="0" sz="21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Palatino Linotype"/>
                <a:ea typeface="Palatino Linotype"/>
                <a:cs typeface="Palatino Linotype"/>
                <a:sym typeface="Palatino Linotype"/>
              </a:defRPr>
            </a:pPr>
          </a:p>
        </p:txBody>
      </p:sp>
      <p:pic>
        <p:nvPicPr>
          <p:cNvPr id="286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DIFFERENCES BETWEEN KINSHIP CAREGIVERS…"/>
          <p:cNvSpPr txBox="1"/>
          <p:nvPr/>
        </p:nvSpPr>
        <p:spPr>
          <a:xfrm>
            <a:off x="3674938" y="1478048"/>
            <a:ext cx="16856324" cy="180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cap="all" sz="56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DIFFERENCES BETWEEN KINSHIP CAREGIVERS</a:t>
            </a:r>
          </a:p>
          <a:p>
            <a:pPr defTabSz="914400">
              <a:defRPr cap="all" sz="56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AND NON-RELATIVE RESOURCE FAMILIES</a:t>
            </a:r>
          </a:p>
        </p:txBody>
      </p:sp>
      <p:sp>
        <p:nvSpPr>
          <p:cNvPr id="289" name="Text"/>
          <p:cNvSpPr txBox="1"/>
          <p:nvPr/>
        </p:nvSpPr>
        <p:spPr>
          <a:xfrm>
            <a:off x="13411200" y="5593588"/>
            <a:ext cx="5431855" cy="1614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spcBef>
                <a:spcPts val="500"/>
              </a:spcBef>
              <a:defRPr cap="small" sz="2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Palatino Linotype"/>
                <a:ea typeface="Palatino Linotype"/>
                <a:cs typeface="Palatino Linotype"/>
                <a:sym typeface="Palatino Linotype"/>
              </a:defRPr>
            </a:pPr>
          </a:p>
          <a:p>
            <a:pPr algn="l" defTabSz="914400">
              <a:spcBef>
                <a:spcPts val="500"/>
              </a:spcBef>
              <a:defRPr b="0" sz="29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 sz="210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algn="l" defTabSz="914400">
              <a:spcBef>
                <a:spcPts val="500"/>
              </a:spcBef>
              <a:defRPr b="0" sz="21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Palatino Linotype"/>
                <a:ea typeface="Palatino Linotype"/>
                <a:cs typeface="Palatino Linotype"/>
                <a:sym typeface="Palatino Linotype"/>
              </a:defRPr>
            </a:pPr>
          </a:p>
        </p:txBody>
      </p:sp>
      <p:sp>
        <p:nvSpPr>
          <p:cNvPr id="290" name="Kinship Families…"/>
          <p:cNvSpPr txBox="1"/>
          <p:nvPr/>
        </p:nvSpPr>
        <p:spPr>
          <a:xfrm>
            <a:off x="5003800" y="4015640"/>
            <a:ext cx="5765875" cy="7818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indent="114300" algn="l" defTabSz="914400">
              <a:lnSpc>
                <a:spcPct val="80000"/>
              </a:lnSpc>
              <a:spcBef>
                <a:spcPts val="500"/>
              </a:spcBef>
              <a:buFont typeface="Wingdings"/>
              <a:defRPr cap="small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Kinship Families</a:t>
            </a:r>
          </a:p>
          <a:p>
            <a:pPr marL="383645" indent="-383645" algn="l" defTabSz="914400">
              <a:lnSpc>
                <a:spcPct val="80000"/>
              </a:lnSpc>
              <a:spcBef>
                <a:spcPts val="500"/>
              </a:spcBef>
              <a:buSzPct val="125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Kinship Care is unplanned, by default, in a crisis and with limited resources at the time of placement</a:t>
            </a:r>
          </a:p>
          <a:p>
            <a:pPr marL="383645" indent="-383645" algn="l" defTabSz="914400">
              <a:lnSpc>
                <a:spcPct val="80000"/>
              </a:lnSpc>
              <a:spcBef>
                <a:spcPts val="100"/>
              </a:spcBef>
              <a:buSzPct val="125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</a:p>
          <a:p>
            <a:pPr marL="383645" indent="-383645" algn="l" defTabSz="914400">
              <a:lnSpc>
                <a:spcPct val="80000"/>
              </a:lnSpc>
              <a:spcBef>
                <a:spcPts val="500"/>
              </a:spcBef>
              <a:buSzPct val="125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The triad will need to be prepared for changes in pre-existing relationships and roles</a:t>
            </a:r>
          </a:p>
          <a:p>
            <a:pPr marL="383645" indent="-383645" algn="l" defTabSz="914400">
              <a:lnSpc>
                <a:spcPct val="80000"/>
              </a:lnSpc>
              <a:spcBef>
                <a:spcPts val="100"/>
              </a:spcBef>
              <a:buSzPct val="125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</a:p>
          <a:p>
            <a:pPr marL="383645" indent="-383645" algn="l" defTabSz="914400">
              <a:lnSpc>
                <a:spcPct val="80000"/>
              </a:lnSpc>
              <a:spcBef>
                <a:spcPts val="500"/>
              </a:spcBef>
              <a:buSzPct val="125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Extended family needs to support the changes in order to stabilize the triad</a:t>
            </a:r>
          </a:p>
        </p:txBody>
      </p:sp>
      <p:sp>
        <p:nvSpPr>
          <p:cNvPr id="291" name="Non-Relatives…"/>
          <p:cNvSpPr txBox="1"/>
          <p:nvPr/>
        </p:nvSpPr>
        <p:spPr>
          <a:xfrm>
            <a:off x="13407048" y="4075836"/>
            <a:ext cx="5973560" cy="670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spcBef>
                <a:spcPts val="500"/>
              </a:spcBef>
              <a:defRPr cap="small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Non-Relatives</a:t>
            </a:r>
          </a:p>
          <a:p>
            <a:pPr marL="343958" indent="-343958" algn="l" defTabSz="914400">
              <a:spcBef>
                <a:spcPts val="500"/>
              </a:spcBef>
              <a:buSzPct val="125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Caregiving is planned, pursued with support and training prior to the child’s placement </a:t>
            </a:r>
          </a:p>
          <a:p>
            <a:pPr marL="343958" indent="-343958" algn="l" defTabSz="914400">
              <a:spcBef>
                <a:spcPts val="500"/>
              </a:spcBef>
              <a:buSzPct val="125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</a:p>
          <a:p>
            <a:pPr marL="343958" indent="-343958" algn="l" defTabSz="914400">
              <a:spcBef>
                <a:spcPts val="500"/>
              </a:spcBef>
              <a:buSzPct val="125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No pre-existing relationships to change</a:t>
            </a:r>
          </a:p>
          <a:p>
            <a:pPr marL="343958" indent="-343958" algn="l" defTabSz="914400">
              <a:spcBef>
                <a:spcPts val="500"/>
              </a:spcBef>
              <a:buSzPct val="125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</a:p>
          <a:p>
            <a:pPr marL="343958" indent="-343958" algn="l" defTabSz="914400">
              <a:spcBef>
                <a:spcPts val="500"/>
              </a:spcBef>
              <a:buSzPct val="125000"/>
              <a:buChar char="•"/>
              <a:defRPr b="0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No pre-existing relationships to change </a:t>
            </a:r>
          </a:p>
        </p:txBody>
      </p:sp>
      <p:pic>
        <p:nvPicPr>
          <p:cNvPr id="292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ummary"/>
          <p:cNvSpPr txBox="1"/>
          <p:nvPr/>
        </p:nvSpPr>
        <p:spPr>
          <a:xfrm>
            <a:off x="10221763" y="1903498"/>
            <a:ext cx="3762674" cy="95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cap="all" sz="56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pPr/>
            <a:r>
              <a:t>summary</a:t>
            </a:r>
          </a:p>
        </p:txBody>
      </p:sp>
      <p:sp>
        <p:nvSpPr>
          <p:cNvPr id="295" name="Text"/>
          <p:cNvSpPr txBox="1"/>
          <p:nvPr/>
        </p:nvSpPr>
        <p:spPr>
          <a:xfrm>
            <a:off x="13411200" y="5593588"/>
            <a:ext cx="5431855" cy="1614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spcBef>
                <a:spcPts val="500"/>
              </a:spcBef>
              <a:defRPr cap="small" sz="2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Palatino Linotype"/>
                <a:ea typeface="Palatino Linotype"/>
                <a:cs typeface="Palatino Linotype"/>
                <a:sym typeface="Palatino Linotype"/>
              </a:defRPr>
            </a:pPr>
          </a:p>
          <a:p>
            <a:pPr algn="l" defTabSz="914400">
              <a:spcBef>
                <a:spcPts val="500"/>
              </a:spcBef>
              <a:defRPr b="0" sz="29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 sz="210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algn="l" defTabSz="914400">
              <a:spcBef>
                <a:spcPts val="500"/>
              </a:spcBef>
              <a:defRPr b="0" sz="21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Palatino Linotype"/>
                <a:ea typeface="Palatino Linotype"/>
                <a:cs typeface="Palatino Linotype"/>
                <a:sym typeface="Palatino Linotype"/>
              </a:defRPr>
            </a:pPr>
          </a:p>
        </p:txBody>
      </p:sp>
      <p:sp>
        <p:nvSpPr>
          <p:cNvPr id="296" name="Impact of Kinship Care on Caregivers…"/>
          <p:cNvSpPr txBox="1"/>
          <p:nvPr/>
        </p:nvSpPr>
        <p:spPr>
          <a:xfrm>
            <a:off x="5260178" y="4085670"/>
            <a:ext cx="14392679" cy="6865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95312" indent="-595312" algn="l" defTabSz="914400">
              <a:lnSpc>
                <a:spcPct val="120000"/>
              </a:lnSpc>
              <a:spcBef>
                <a:spcPts val="600"/>
              </a:spcBef>
              <a:buSzPct val="125000"/>
              <a:buChar char="•"/>
              <a:defRPr sz="45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Impact of Kinship Care on Caregivers</a:t>
            </a:r>
          </a:p>
          <a:p>
            <a:pPr marL="595312" indent="-595312" algn="l" defTabSz="914400">
              <a:lnSpc>
                <a:spcPct val="120000"/>
              </a:lnSpc>
              <a:spcBef>
                <a:spcPts val="600"/>
              </a:spcBef>
              <a:buSzPct val="125000"/>
              <a:buChar char="•"/>
              <a:defRPr sz="45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Risk Factors Resulting from the Impact of Kinship Care</a:t>
            </a:r>
          </a:p>
          <a:p>
            <a:pPr marL="595312" indent="-595312" algn="l" defTabSz="914400">
              <a:lnSpc>
                <a:spcPct val="120000"/>
              </a:lnSpc>
              <a:spcBef>
                <a:spcPts val="600"/>
              </a:spcBef>
              <a:buSzPct val="125000"/>
              <a:buChar char="•"/>
              <a:defRPr sz="45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How Kinship Care Changes and Impacts Family Dynamics</a:t>
            </a:r>
          </a:p>
          <a:p>
            <a:pPr marL="595312" indent="-595312" algn="l" defTabSz="914400">
              <a:lnSpc>
                <a:spcPct val="120000"/>
              </a:lnSpc>
              <a:spcBef>
                <a:spcPts val="600"/>
              </a:spcBef>
              <a:buSzPct val="125000"/>
              <a:buChar char="•"/>
              <a:defRPr sz="45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Differences in Family Dynamics Between Kinship Families and Non Relative Resource Families (Foster and Adoptive Parents) </a:t>
            </a:r>
          </a:p>
        </p:txBody>
      </p:sp>
      <p:pic>
        <p:nvPicPr>
          <p:cNvPr id="297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UILT"/>
          <p:cNvSpPr txBox="1"/>
          <p:nvPr>
            <p:ph type="body" sz="quarter" idx="1"/>
          </p:nvPr>
        </p:nvSpPr>
        <p:spPr>
          <a:xfrm>
            <a:off x="6426200" y="3949700"/>
            <a:ext cx="10464800" cy="1130300"/>
          </a:xfrm>
          <a:prstGeom prst="rect">
            <a:avLst/>
          </a:prstGeom>
        </p:spPr>
        <p:txBody>
          <a:bodyPr anchor="t"/>
          <a:lstStyle/>
          <a:p>
            <a:pPr marL="0" indent="0" algn="ctr" defTabSz="233679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pPr>
          </a:p>
          <a:p>
            <a:pPr marL="0" indent="0" algn="ctr" defTabSz="233679">
              <a:spcBef>
                <a:spcPts val="0"/>
              </a:spcBef>
              <a:buSzTx/>
              <a:buNone/>
              <a:defRPr b="1" sz="3840">
                <a:solidFill>
                  <a:srgbClr val="FFFFFF"/>
                </a:solidFill>
              </a:defRPr>
            </a:pPr>
            <a:r>
              <a:t>GUILT</a:t>
            </a:r>
          </a:p>
        </p:txBody>
      </p:sp>
      <p:sp>
        <p:nvSpPr>
          <p:cNvPr id="300" name="GUILT"/>
          <p:cNvSpPr txBox="1"/>
          <p:nvPr>
            <p:ph type="title"/>
          </p:nvPr>
        </p:nvSpPr>
        <p:spPr>
          <a:xfrm>
            <a:off x="6727456" y="4711700"/>
            <a:ext cx="10464801" cy="3302000"/>
          </a:xfrm>
          <a:prstGeom prst="rect">
            <a:avLst/>
          </a:prstGeom>
        </p:spPr>
        <p:txBody>
          <a:bodyPr anchor="b"/>
          <a:lstStyle/>
          <a:p>
            <a:pPr defTabSz="233679">
              <a:defRPr sz="9600">
                <a:effectLst>
                  <a:outerShdw sx="100000" sy="100000" kx="0" ky="0" algn="b" rotWithShape="0" blurRad="15240" dist="15240" dir="2700000">
                    <a:srgbClr val="000000">
                      <a:alpha val="43137"/>
                    </a:srgbClr>
                  </a:outerShdw>
                </a:effectLst>
                <a:latin typeface="Knockout 31 Junior Middlewt"/>
                <a:ea typeface="Knockout 31 Junior Middlewt"/>
                <a:cs typeface="Knockout 31 Junior Middlewt"/>
                <a:sym typeface="Knockout 31 Junior Middlewt"/>
              </a:defRPr>
            </a:pPr>
          </a:p>
          <a:p>
            <a:pPr defTabSz="233679">
              <a:defRPr sz="9600">
                <a:effectLst>
                  <a:outerShdw sx="100000" sy="100000" kx="0" ky="0" algn="b" rotWithShape="0" blurRad="15240" dist="15240" dir="2700000">
                    <a:srgbClr val="000000">
                      <a:alpha val="43137"/>
                    </a:srgbClr>
                  </a:outerShdw>
                </a:effectLst>
                <a:latin typeface="Knockout 31 Junior Middlewt"/>
                <a:ea typeface="Knockout 31 Junior Middlewt"/>
                <a:cs typeface="Knockout 31 Junior Middlewt"/>
                <a:sym typeface="Knockout 31 Junior Middlewt"/>
              </a:defRPr>
            </a:pPr>
          </a:p>
          <a:p>
            <a:pPr defTabSz="233679">
              <a:defRPr sz="9600">
                <a:effectLst>
                  <a:outerShdw sx="100000" sy="100000" kx="0" ky="0" algn="b" rotWithShape="0" blurRad="15240" dist="15240" dir="2700000">
                    <a:srgbClr val="000000">
                      <a:alpha val="43137"/>
                    </a:srgbClr>
                  </a:outerShdw>
                </a:effectLst>
                <a:latin typeface="Knockout 31 Junior Middlewt"/>
                <a:ea typeface="Knockout 31 Junior Middlewt"/>
                <a:cs typeface="Knockout 31 Junior Middlewt"/>
                <a:sym typeface="Knockout 31 Junior Middlewt"/>
              </a:defRPr>
            </a:pPr>
            <a:r>
              <a:t>GUILT</a:t>
            </a:r>
            <a:br/>
          </a:p>
        </p:txBody>
      </p:sp>
      <p:sp>
        <p:nvSpPr>
          <p:cNvPr id="301" name="LOYALTY ISSUES"/>
          <p:cNvSpPr txBox="1"/>
          <p:nvPr/>
        </p:nvSpPr>
        <p:spPr>
          <a:xfrm>
            <a:off x="6840855" y="5549269"/>
            <a:ext cx="10702291" cy="1626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spcBef>
                <a:spcPts val="800"/>
              </a:spcBef>
              <a:defRPr sz="10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LOYALTY ISSUES</a:t>
            </a:r>
          </a:p>
        </p:txBody>
      </p:sp>
      <p:pic>
        <p:nvPicPr>
          <p:cNvPr id="302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Rectangle 5"/>
          <p:cNvGrpSpPr/>
          <p:nvPr/>
        </p:nvGrpSpPr>
        <p:grpSpPr>
          <a:xfrm>
            <a:off x="2278188" y="5049035"/>
            <a:ext cx="3813105" cy="3247498"/>
            <a:chOff x="0" y="0"/>
            <a:chExt cx="3813104" cy="3247496"/>
          </a:xfrm>
        </p:grpSpPr>
        <p:sp>
          <p:nvSpPr>
            <p:cNvPr id="304" name="Rectangle"/>
            <p:cNvSpPr/>
            <p:nvPr/>
          </p:nvSpPr>
          <p:spPr>
            <a:xfrm>
              <a:off x="0" y="-1"/>
              <a:ext cx="3813105" cy="324749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05" name="Aunt"/>
            <p:cNvSpPr txBox="1"/>
            <p:nvPr/>
          </p:nvSpPr>
          <p:spPr>
            <a:xfrm>
              <a:off x="0" y="856043"/>
              <a:ext cx="3813105" cy="15354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Aunt</a:t>
              </a:r>
            </a:p>
          </p:txBody>
        </p:sp>
      </p:grpSp>
      <p:grpSp>
        <p:nvGrpSpPr>
          <p:cNvPr id="309" name="Rectangle 7"/>
          <p:cNvGrpSpPr/>
          <p:nvPr/>
        </p:nvGrpSpPr>
        <p:grpSpPr>
          <a:xfrm>
            <a:off x="9606889" y="5266170"/>
            <a:ext cx="3414929" cy="2735937"/>
            <a:chOff x="0" y="0"/>
            <a:chExt cx="3414927" cy="2735935"/>
          </a:xfrm>
        </p:grpSpPr>
        <p:sp>
          <p:nvSpPr>
            <p:cNvPr id="307" name="Rectangle"/>
            <p:cNvSpPr/>
            <p:nvPr/>
          </p:nvSpPr>
          <p:spPr>
            <a:xfrm>
              <a:off x="0" y="0"/>
              <a:ext cx="3414928" cy="2735936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08" name="Birth Parent"/>
            <p:cNvSpPr txBox="1"/>
            <p:nvPr/>
          </p:nvSpPr>
          <p:spPr>
            <a:xfrm>
              <a:off x="0" y="305546"/>
              <a:ext cx="3414928" cy="21248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5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Birth Parent</a:t>
              </a:r>
            </a:p>
          </p:txBody>
        </p:sp>
      </p:grpSp>
      <p:sp>
        <p:nvSpPr>
          <p:cNvPr id="310" name="Straight Connector 11"/>
          <p:cNvSpPr/>
          <p:nvPr/>
        </p:nvSpPr>
        <p:spPr>
          <a:xfrm flipV="1">
            <a:off x="6099274" y="3536519"/>
            <a:ext cx="3409776" cy="1558049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11" name="Straight Connector 15"/>
          <p:cNvSpPr/>
          <p:nvPr/>
        </p:nvSpPr>
        <p:spPr>
          <a:xfrm flipV="1">
            <a:off x="11314353" y="3589770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5" name="Straight Connector 19"/>
          <p:cNvSpPr/>
          <p:nvPr/>
        </p:nvSpPr>
        <p:spPr>
          <a:xfrm>
            <a:off x="6100888" y="6643445"/>
            <a:ext cx="3496477" cy="18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336" name="Straight Connector 21"/>
          <p:cNvSpPr/>
          <p:nvPr/>
        </p:nvSpPr>
        <p:spPr>
          <a:xfrm>
            <a:off x="13031523" y="6634138"/>
            <a:ext cx="280173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314" name="Straight Connector 27"/>
          <p:cNvSpPr/>
          <p:nvPr/>
        </p:nvSpPr>
        <p:spPr>
          <a:xfrm>
            <a:off x="4184740" y="8374871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15" name="Straight Connector 32"/>
          <p:cNvSpPr/>
          <p:nvPr/>
        </p:nvSpPr>
        <p:spPr>
          <a:xfrm>
            <a:off x="11314353" y="8183409"/>
            <a:ext cx="1" cy="204143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16" name="Straight Connector 34"/>
          <p:cNvSpPr/>
          <p:nvPr/>
        </p:nvSpPr>
        <p:spPr>
          <a:xfrm>
            <a:off x="17401933" y="8000967"/>
            <a:ext cx="1" cy="2253737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319" name="Rectangle 49"/>
          <p:cNvGrpSpPr/>
          <p:nvPr/>
        </p:nvGrpSpPr>
        <p:grpSpPr>
          <a:xfrm>
            <a:off x="15842781" y="5050864"/>
            <a:ext cx="3455558" cy="3166548"/>
            <a:chOff x="0" y="0"/>
            <a:chExt cx="3455556" cy="3166547"/>
          </a:xfrm>
        </p:grpSpPr>
        <p:sp>
          <p:nvSpPr>
            <p:cNvPr id="317" name="Rectangle"/>
            <p:cNvSpPr/>
            <p:nvPr/>
          </p:nvSpPr>
          <p:spPr>
            <a:xfrm>
              <a:off x="0" y="0"/>
              <a:ext cx="3455557" cy="316654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18" name="Uncle"/>
            <p:cNvSpPr txBox="1"/>
            <p:nvPr/>
          </p:nvSpPr>
          <p:spPr>
            <a:xfrm>
              <a:off x="0" y="824307"/>
              <a:ext cx="3455557" cy="15179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Uncle</a:t>
              </a:r>
            </a:p>
          </p:txBody>
        </p:sp>
      </p:grpSp>
      <p:grpSp>
        <p:nvGrpSpPr>
          <p:cNvPr id="322" name="Rectangle 50"/>
          <p:cNvGrpSpPr/>
          <p:nvPr/>
        </p:nvGrpSpPr>
        <p:grpSpPr>
          <a:xfrm>
            <a:off x="2278188" y="10172995"/>
            <a:ext cx="3813105" cy="2973240"/>
            <a:chOff x="0" y="0"/>
            <a:chExt cx="3813104" cy="2973239"/>
          </a:xfrm>
        </p:grpSpPr>
        <p:sp>
          <p:nvSpPr>
            <p:cNvPr id="320" name="Rectangle"/>
            <p:cNvSpPr/>
            <p:nvPr/>
          </p:nvSpPr>
          <p:spPr>
            <a:xfrm>
              <a:off x="0" y="-1"/>
              <a:ext cx="3813105" cy="2973241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21" name="Child"/>
            <p:cNvSpPr txBox="1"/>
            <p:nvPr/>
          </p:nvSpPr>
          <p:spPr>
            <a:xfrm>
              <a:off x="0" y="746067"/>
              <a:ext cx="3813105" cy="1481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325" name="Rectangle 51"/>
          <p:cNvGrpSpPr/>
          <p:nvPr/>
        </p:nvGrpSpPr>
        <p:grpSpPr>
          <a:xfrm>
            <a:off x="9547752" y="10205937"/>
            <a:ext cx="3533202" cy="2907356"/>
            <a:chOff x="0" y="0"/>
            <a:chExt cx="3533201" cy="2907355"/>
          </a:xfrm>
        </p:grpSpPr>
        <p:sp>
          <p:nvSpPr>
            <p:cNvPr id="323" name="Rectangle"/>
            <p:cNvSpPr/>
            <p:nvPr/>
          </p:nvSpPr>
          <p:spPr>
            <a:xfrm>
              <a:off x="-1" y="-1"/>
              <a:ext cx="3533202" cy="2907357"/>
            </a:xfrm>
            <a:prstGeom prst="rect">
              <a:avLst/>
            </a:prstGeom>
            <a:solidFill>
              <a:srgbClr val="1B1E3E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24" name="I.C."/>
            <p:cNvSpPr txBox="1"/>
            <p:nvPr/>
          </p:nvSpPr>
          <p:spPr>
            <a:xfrm>
              <a:off x="-1" y="766381"/>
              <a:ext cx="3533202" cy="13745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I.C.</a:t>
              </a:r>
            </a:p>
          </p:txBody>
        </p:sp>
      </p:grpSp>
      <p:grpSp>
        <p:nvGrpSpPr>
          <p:cNvPr id="328" name="Rectangle 52"/>
          <p:cNvGrpSpPr/>
          <p:nvPr/>
        </p:nvGrpSpPr>
        <p:grpSpPr>
          <a:xfrm>
            <a:off x="15571314" y="10296067"/>
            <a:ext cx="3661241" cy="2892025"/>
            <a:chOff x="0" y="0"/>
            <a:chExt cx="3661240" cy="2892024"/>
          </a:xfrm>
        </p:grpSpPr>
        <p:sp>
          <p:nvSpPr>
            <p:cNvPr id="326" name="Rectangle"/>
            <p:cNvSpPr/>
            <p:nvPr/>
          </p:nvSpPr>
          <p:spPr>
            <a:xfrm>
              <a:off x="0" y="-1"/>
              <a:ext cx="3661241" cy="2892025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27" name="Child"/>
            <p:cNvSpPr txBox="1"/>
            <p:nvPr/>
          </p:nvSpPr>
          <p:spPr>
            <a:xfrm>
              <a:off x="0" y="725689"/>
              <a:ext cx="3661241" cy="14406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331" name="Rectangle 55"/>
          <p:cNvGrpSpPr/>
          <p:nvPr/>
        </p:nvGrpSpPr>
        <p:grpSpPr>
          <a:xfrm>
            <a:off x="9547752" y="1318139"/>
            <a:ext cx="3533202" cy="2253737"/>
            <a:chOff x="0" y="0"/>
            <a:chExt cx="3533201" cy="2253736"/>
          </a:xfrm>
        </p:grpSpPr>
        <p:sp>
          <p:nvSpPr>
            <p:cNvPr id="329" name="Rectangle"/>
            <p:cNvSpPr/>
            <p:nvPr/>
          </p:nvSpPr>
          <p:spPr>
            <a:xfrm>
              <a:off x="0" y="0"/>
              <a:ext cx="3533202" cy="2253737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30" name="Grandparent"/>
            <p:cNvSpPr txBox="1"/>
            <p:nvPr/>
          </p:nvSpPr>
          <p:spPr>
            <a:xfrm>
              <a:off x="0" y="772374"/>
              <a:ext cx="3533202" cy="7089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Grandparent</a:t>
              </a:r>
            </a:p>
          </p:txBody>
        </p:sp>
      </p:grpSp>
      <p:sp>
        <p:nvSpPr>
          <p:cNvPr id="332" name="Straight Connector 20"/>
          <p:cNvSpPr/>
          <p:nvPr/>
        </p:nvSpPr>
        <p:spPr>
          <a:xfrm>
            <a:off x="13054012" y="3536724"/>
            <a:ext cx="2795530" cy="1647424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3" name="Genogram of Kinship Family"/>
          <p:cNvSpPr txBox="1"/>
          <p:nvPr>
            <p:ph type="title"/>
          </p:nvPr>
        </p:nvSpPr>
        <p:spPr>
          <a:xfrm>
            <a:off x="14335018" y="1116739"/>
            <a:ext cx="9452670" cy="763722"/>
          </a:xfrm>
          <a:prstGeom prst="rect">
            <a:avLst/>
          </a:prstGeom>
        </p:spPr>
        <p:txBody>
          <a:bodyPr lIns="45719" tIns="45719" rIns="45719" bIns="45719" anchor="b"/>
          <a:lstStyle>
            <a:lvl1pPr defTabSz="393192">
              <a:defRPr sz="4429">
                <a:effectLst>
                  <a:outerShdw sx="100000" sy="100000" kx="0" ky="0" algn="b" rotWithShape="0" blurRad="16383" dist="16383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Genogram of Kinship Family</a:t>
            </a:r>
          </a:p>
        </p:txBody>
      </p:sp>
      <p:pic>
        <p:nvPicPr>
          <p:cNvPr id="334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Rectangle 5"/>
          <p:cNvGrpSpPr/>
          <p:nvPr/>
        </p:nvGrpSpPr>
        <p:grpSpPr>
          <a:xfrm>
            <a:off x="2278188" y="5049035"/>
            <a:ext cx="3813105" cy="3247498"/>
            <a:chOff x="0" y="0"/>
            <a:chExt cx="3813104" cy="3247496"/>
          </a:xfrm>
        </p:grpSpPr>
        <p:sp>
          <p:nvSpPr>
            <p:cNvPr id="338" name="Rectangle"/>
            <p:cNvSpPr/>
            <p:nvPr/>
          </p:nvSpPr>
          <p:spPr>
            <a:xfrm>
              <a:off x="0" y="-1"/>
              <a:ext cx="3813105" cy="324749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39" name="Aunt"/>
            <p:cNvSpPr txBox="1"/>
            <p:nvPr/>
          </p:nvSpPr>
          <p:spPr>
            <a:xfrm>
              <a:off x="0" y="856043"/>
              <a:ext cx="3813105" cy="15354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Aunt</a:t>
              </a:r>
            </a:p>
          </p:txBody>
        </p:sp>
      </p:grpSp>
      <p:grpSp>
        <p:nvGrpSpPr>
          <p:cNvPr id="343" name="Rectangle 7"/>
          <p:cNvGrpSpPr/>
          <p:nvPr/>
        </p:nvGrpSpPr>
        <p:grpSpPr>
          <a:xfrm>
            <a:off x="9606889" y="5266170"/>
            <a:ext cx="3414929" cy="2735937"/>
            <a:chOff x="0" y="0"/>
            <a:chExt cx="3414927" cy="2735935"/>
          </a:xfrm>
        </p:grpSpPr>
        <p:sp>
          <p:nvSpPr>
            <p:cNvPr id="341" name="Rectangle"/>
            <p:cNvSpPr/>
            <p:nvPr/>
          </p:nvSpPr>
          <p:spPr>
            <a:xfrm>
              <a:off x="0" y="0"/>
              <a:ext cx="3414928" cy="2735936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42" name="Birth Parent"/>
            <p:cNvSpPr txBox="1"/>
            <p:nvPr/>
          </p:nvSpPr>
          <p:spPr>
            <a:xfrm>
              <a:off x="0" y="305546"/>
              <a:ext cx="3414928" cy="21248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5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Birth Parent</a:t>
              </a:r>
            </a:p>
          </p:txBody>
        </p:sp>
      </p:grpSp>
      <p:sp>
        <p:nvSpPr>
          <p:cNvPr id="344" name="Straight Connector 11"/>
          <p:cNvSpPr/>
          <p:nvPr/>
        </p:nvSpPr>
        <p:spPr>
          <a:xfrm flipV="1">
            <a:off x="6099274" y="3536519"/>
            <a:ext cx="3409776" cy="1558049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5" name="Straight Connector 15"/>
          <p:cNvSpPr/>
          <p:nvPr/>
        </p:nvSpPr>
        <p:spPr>
          <a:xfrm flipV="1">
            <a:off x="11314353" y="3589770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68" name="Straight Connector 19"/>
          <p:cNvSpPr/>
          <p:nvPr/>
        </p:nvSpPr>
        <p:spPr>
          <a:xfrm>
            <a:off x="6100888" y="6643445"/>
            <a:ext cx="3496477" cy="18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369" name="Straight Connector 21"/>
          <p:cNvSpPr/>
          <p:nvPr/>
        </p:nvSpPr>
        <p:spPr>
          <a:xfrm>
            <a:off x="13031523" y="6634138"/>
            <a:ext cx="280173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348" name="Straight Connector 27"/>
          <p:cNvSpPr/>
          <p:nvPr/>
        </p:nvSpPr>
        <p:spPr>
          <a:xfrm>
            <a:off x="4184740" y="8374871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9" name="Straight Connector 34"/>
          <p:cNvSpPr/>
          <p:nvPr/>
        </p:nvSpPr>
        <p:spPr>
          <a:xfrm>
            <a:off x="17401933" y="8000967"/>
            <a:ext cx="1" cy="2253737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352" name="Rectangle 49"/>
          <p:cNvGrpSpPr/>
          <p:nvPr/>
        </p:nvGrpSpPr>
        <p:grpSpPr>
          <a:xfrm>
            <a:off x="15842781" y="5050864"/>
            <a:ext cx="3455558" cy="3166548"/>
            <a:chOff x="0" y="0"/>
            <a:chExt cx="3455556" cy="3166547"/>
          </a:xfrm>
        </p:grpSpPr>
        <p:sp>
          <p:nvSpPr>
            <p:cNvPr id="350" name="Rectangle"/>
            <p:cNvSpPr/>
            <p:nvPr/>
          </p:nvSpPr>
          <p:spPr>
            <a:xfrm>
              <a:off x="0" y="0"/>
              <a:ext cx="3455557" cy="316654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51" name="Uncle"/>
            <p:cNvSpPr txBox="1"/>
            <p:nvPr/>
          </p:nvSpPr>
          <p:spPr>
            <a:xfrm>
              <a:off x="0" y="824307"/>
              <a:ext cx="3455557" cy="15179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Uncle</a:t>
              </a:r>
            </a:p>
          </p:txBody>
        </p:sp>
      </p:grpSp>
      <p:grpSp>
        <p:nvGrpSpPr>
          <p:cNvPr id="355" name="Rectangle 50"/>
          <p:cNvGrpSpPr/>
          <p:nvPr/>
        </p:nvGrpSpPr>
        <p:grpSpPr>
          <a:xfrm>
            <a:off x="2278188" y="10172995"/>
            <a:ext cx="3813105" cy="2973240"/>
            <a:chOff x="0" y="0"/>
            <a:chExt cx="3813104" cy="2973239"/>
          </a:xfrm>
        </p:grpSpPr>
        <p:sp>
          <p:nvSpPr>
            <p:cNvPr id="353" name="Rectangle"/>
            <p:cNvSpPr/>
            <p:nvPr/>
          </p:nvSpPr>
          <p:spPr>
            <a:xfrm>
              <a:off x="0" y="-1"/>
              <a:ext cx="3813105" cy="2973241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54" name="Child"/>
            <p:cNvSpPr txBox="1"/>
            <p:nvPr/>
          </p:nvSpPr>
          <p:spPr>
            <a:xfrm>
              <a:off x="0" y="746067"/>
              <a:ext cx="3813105" cy="1481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358" name="Rectangle 51"/>
          <p:cNvGrpSpPr/>
          <p:nvPr/>
        </p:nvGrpSpPr>
        <p:grpSpPr>
          <a:xfrm>
            <a:off x="6309612" y="5404322"/>
            <a:ext cx="2989101" cy="2459633"/>
            <a:chOff x="0" y="0"/>
            <a:chExt cx="2989099" cy="2459632"/>
          </a:xfrm>
        </p:grpSpPr>
        <p:sp>
          <p:nvSpPr>
            <p:cNvPr id="356" name="Rectangle"/>
            <p:cNvSpPr/>
            <p:nvPr/>
          </p:nvSpPr>
          <p:spPr>
            <a:xfrm>
              <a:off x="-1" y="-1"/>
              <a:ext cx="2989101" cy="2459634"/>
            </a:xfrm>
            <a:prstGeom prst="rect">
              <a:avLst/>
            </a:prstGeom>
            <a:solidFill>
              <a:srgbClr val="1B1E3E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57" name="I.C."/>
            <p:cNvSpPr txBox="1"/>
            <p:nvPr/>
          </p:nvSpPr>
          <p:spPr>
            <a:xfrm>
              <a:off x="-1" y="648361"/>
              <a:ext cx="2989101" cy="11629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I.C.</a:t>
              </a:r>
            </a:p>
          </p:txBody>
        </p:sp>
      </p:grpSp>
      <p:grpSp>
        <p:nvGrpSpPr>
          <p:cNvPr id="361" name="Rectangle 52"/>
          <p:cNvGrpSpPr/>
          <p:nvPr/>
        </p:nvGrpSpPr>
        <p:grpSpPr>
          <a:xfrm>
            <a:off x="15571314" y="10296067"/>
            <a:ext cx="3661241" cy="2892025"/>
            <a:chOff x="0" y="0"/>
            <a:chExt cx="3661240" cy="2892024"/>
          </a:xfrm>
        </p:grpSpPr>
        <p:sp>
          <p:nvSpPr>
            <p:cNvPr id="359" name="Rectangle"/>
            <p:cNvSpPr/>
            <p:nvPr/>
          </p:nvSpPr>
          <p:spPr>
            <a:xfrm>
              <a:off x="0" y="-1"/>
              <a:ext cx="3661241" cy="2892025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60" name="Child"/>
            <p:cNvSpPr txBox="1"/>
            <p:nvPr/>
          </p:nvSpPr>
          <p:spPr>
            <a:xfrm>
              <a:off x="0" y="725689"/>
              <a:ext cx="3661241" cy="14406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364" name="Rectangle 55"/>
          <p:cNvGrpSpPr/>
          <p:nvPr/>
        </p:nvGrpSpPr>
        <p:grpSpPr>
          <a:xfrm>
            <a:off x="9547752" y="1318139"/>
            <a:ext cx="3533202" cy="2253737"/>
            <a:chOff x="0" y="0"/>
            <a:chExt cx="3533201" cy="2253736"/>
          </a:xfrm>
        </p:grpSpPr>
        <p:sp>
          <p:nvSpPr>
            <p:cNvPr id="362" name="Rectangle"/>
            <p:cNvSpPr/>
            <p:nvPr/>
          </p:nvSpPr>
          <p:spPr>
            <a:xfrm>
              <a:off x="0" y="0"/>
              <a:ext cx="3533202" cy="2253737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63" name="Grandparent"/>
            <p:cNvSpPr txBox="1"/>
            <p:nvPr/>
          </p:nvSpPr>
          <p:spPr>
            <a:xfrm>
              <a:off x="0" y="772374"/>
              <a:ext cx="3533202" cy="7089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Grandparent</a:t>
              </a:r>
            </a:p>
          </p:txBody>
        </p:sp>
      </p:grpSp>
      <p:sp>
        <p:nvSpPr>
          <p:cNvPr id="365" name="Straight Connector 20"/>
          <p:cNvSpPr/>
          <p:nvPr/>
        </p:nvSpPr>
        <p:spPr>
          <a:xfrm>
            <a:off x="13054012" y="3536724"/>
            <a:ext cx="2795530" cy="1647424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66" name="Genogram of Kinship Family"/>
          <p:cNvSpPr txBox="1"/>
          <p:nvPr>
            <p:ph type="title"/>
          </p:nvPr>
        </p:nvSpPr>
        <p:spPr>
          <a:xfrm>
            <a:off x="14335018" y="1116739"/>
            <a:ext cx="9452670" cy="763722"/>
          </a:xfrm>
          <a:prstGeom prst="rect">
            <a:avLst/>
          </a:prstGeom>
        </p:spPr>
        <p:txBody>
          <a:bodyPr lIns="45719" tIns="45719" rIns="45719" bIns="45719" anchor="b"/>
          <a:lstStyle>
            <a:lvl1pPr defTabSz="393192">
              <a:defRPr sz="4429">
                <a:effectLst>
                  <a:outerShdw sx="100000" sy="100000" kx="0" ky="0" algn="b" rotWithShape="0" blurRad="16383" dist="16383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Genogram of Kinship Family</a:t>
            </a:r>
          </a:p>
        </p:txBody>
      </p:sp>
      <p:pic>
        <p:nvPicPr>
          <p:cNvPr id="367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3" name="Rectangle 5"/>
          <p:cNvGrpSpPr/>
          <p:nvPr/>
        </p:nvGrpSpPr>
        <p:grpSpPr>
          <a:xfrm>
            <a:off x="2278188" y="5049035"/>
            <a:ext cx="3813105" cy="3247498"/>
            <a:chOff x="0" y="0"/>
            <a:chExt cx="3813104" cy="3247496"/>
          </a:xfrm>
        </p:grpSpPr>
        <p:sp>
          <p:nvSpPr>
            <p:cNvPr id="371" name="Rectangle"/>
            <p:cNvSpPr/>
            <p:nvPr/>
          </p:nvSpPr>
          <p:spPr>
            <a:xfrm>
              <a:off x="0" y="-1"/>
              <a:ext cx="3813105" cy="324749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72" name="Aunt"/>
            <p:cNvSpPr txBox="1"/>
            <p:nvPr/>
          </p:nvSpPr>
          <p:spPr>
            <a:xfrm>
              <a:off x="0" y="856043"/>
              <a:ext cx="3813105" cy="15354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Aunt</a:t>
              </a:r>
            </a:p>
          </p:txBody>
        </p:sp>
      </p:grpSp>
      <p:grpSp>
        <p:nvGrpSpPr>
          <p:cNvPr id="376" name="Rectangle 7"/>
          <p:cNvGrpSpPr/>
          <p:nvPr/>
        </p:nvGrpSpPr>
        <p:grpSpPr>
          <a:xfrm>
            <a:off x="9606889" y="5266170"/>
            <a:ext cx="3414929" cy="2735937"/>
            <a:chOff x="0" y="0"/>
            <a:chExt cx="3414927" cy="2735935"/>
          </a:xfrm>
        </p:grpSpPr>
        <p:sp>
          <p:nvSpPr>
            <p:cNvPr id="374" name="Rectangle"/>
            <p:cNvSpPr/>
            <p:nvPr/>
          </p:nvSpPr>
          <p:spPr>
            <a:xfrm>
              <a:off x="0" y="0"/>
              <a:ext cx="3414928" cy="2735936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75" name="Birth Parent"/>
            <p:cNvSpPr txBox="1"/>
            <p:nvPr/>
          </p:nvSpPr>
          <p:spPr>
            <a:xfrm>
              <a:off x="0" y="305546"/>
              <a:ext cx="3414928" cy="21248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5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Birth Parent</a:t>
              </a:r>
            </a:p>
          </p:txBody>
        </p:sp>
      </p:grpSp>
      <p:sp>
        <p:nvSpPr>
          <p:cNvPr id="377" name="Straight Connector 11"/>
          <p:cNvSpPr/>
          <p:nvPr/>
        </p:nvSpPr>
        <p:spPr>
          <a:xfrm flipV="1">
            <a:off x="6099274" y="3536519"/>
            <a:ext cx="3409776" cy="1558049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78" name="Straight Connector 15"/>
          <p:cNvSpPr/>
          <p:nvPr/>
        </p:nvSpPr>
        <p:spPr>
          <a:xfrm flipV="1">
            <a:off x="11314353" y="3589770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02" name="Straight Connector 19"/>
          <p:cNvSpPr/>
          <p:nvPr/>
        </p:nvSpPr>
        <p:spPr>
          <a:xfrm>
            <a:off x="6100888" y="6643445"/>
            <a:ext cx="3496477" cy="18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403" name="Straight Connector 21"/>
          <p:cNvSpPr/>
          <p:nvPr/>
        </p:nvSpPr>
        <p:spPr>
          <a:xfrm>
            <a:off x="13031523" y="6634138"/>
            <a:ext cx="280173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381" name="Straight Connector 27"/>
          <p:cNvSpPr/>
          <p:nvPr/>
        </p:nvSpPr>
        <p:spPr>
          <a:xfrm>
            <a:off x="4184740" y="8374871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82" name="Straight Connector 32"/>
          <p:cNvSpPr/>
          <p:nvPr/>
        </p:nvSpPr>
        <p:spPr>
          <a:xfrm>
            <a:off x="6126674" y="8259697"/>
            <a:ext cx="1888855" cy="1888855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83" name="Straight Connector 34"/>
          <p:cNvSpPr/>
          <p:nvPr/>
        </p:nvSpPr>
        <p:spPr>
          <a:xfrm>
            <a:off x="17401933" y="8000967"/>
            <a:ext cx="1" cy="2253737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386" name="Rectangle 49"/>
          <p:cNvGrpSpPr/>
          <p:nvPr/>
        </p:nvGrpSpPr>
        <p:grpSpPr>
          <a:xfrm>
            <a:off x="15842781" y="5050864"/>
            <a:ext cx="3455558" cy="3166548"/>
            <a:chOff x="0" y="0"/>
            <a:chExt cx="3455556" cy="3166547"/>
          </a:xfrm>
        </p:grpSpPr>
        <p:sp>
          <p:nvSpPr>
            <p:cNvPr id="384" name="Rectangle"/>
            <p:cNvSpPr/>
            <p:nvPr/>
          </p:nvSpPr>
          <p:spPr>
            <a:xfrm>
              <a:off x="0" y="0"/>
              <a:ext cx="3455557" cy="316654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85" name="Uncle"/>
            <p:cNvSpPr txBox="1"/>
            <p:nvPr/>
          </p:nvSpPr>
          <p:spPr>
            <a:xfrm>
              <a:off x="0" y="824307"/>
              <a:ext cx="3455557" cy="15179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Uncle</a:t>
              </a:r>
            </a:p>
          </p:txBody>
        </p:sp>
      </p:grpSp>
      <p:grpSp>
        <p:nvGrpSpPr>
          <p:cNvPr id="389" name="Rectangle 50"/>
          <p:cNvGrpSpPr/>
          <p:nvPr/>
        </p:nvGrpSpPr>
        <p:grpSpPr>
          <a:xfrm>
            <a:off x="2278188" y="10172995"/>
            <a:ext cx="3813105" cy="2973240"/>
            <a:chOff x="0" y="0"/>
            <a:chExt cx="3813104" cy="2973239"/>
          </a:xfrm>
        </p:grpSpPr>
        <p:sp>
          <p:nvSpPr>
            <p:cNvPr id="387" name="Rectangle"/>
            <p:cNvSpPr/>
            <p:nvPr/>
          </p:nvSpPr>
          <p:spPr>
            <a:xfrm>
              <a:off x="0" y="-1"/>
              <a:ext cx="3813105" cy="2973241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88" name="Child"/>
            <p:cNvSpPr txBox="1"/>
            <p:nvPr/>
          </p:nvSpPr>
          <p:spPr>
            <a:xfrm>
              <a:off x="0" y="746067"/>
              <a:ext cx="3813105" cy="1481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392" name="Rectangle 51"/>
          <p:cNvGrpSpPr/>
          <p:nvPr/>
        </p:nvGrpSpPr>
        <p:grpSpPr>
          <a:xfrm>
            <a:off x="8023501" y="10147134"/>
            <a:ext cx="3676123" cy="3024961"/>
            <a:chOff x="0" y="0"/>
            <a:chExt cx="3676121" cy="3024960"/>
          </a:xfrm>
        </p:grpSpPr>
        <p:sp>
          <p:nvSpPr>
            <p:cNvPr id="390" name="Rectangle"/>
            <p:cNvSpPr/>
            <p:nvPr/>
          </p:nvSpPr>
          <p:spPr>
            <a:xfrm>
              <a:off x="-1" y="-1"/>
              <a:ext cx="3676123" cy="3024962"/>
            </a:xfrm>
            <a:prstGeom prst="rect">
              <a:avLst/>
            </a:prstGeom>
            <a:solidFill>
              <a:srgbClr val="1B1E3E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91" name="I.C."/>
            <p:cNvSpPr txBox="1"/>
            <p:nvPr/>
          </p:nvSpPr>
          <p:spPr>
            <a:xfrm>
              <a:off x="-1" y="797382"/>
              <a:ext cx="3676123" cy="14301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I.C.</a:t>
              </a:r>
            </a:p>
          </p:txBody>
        </p:sp>
      </p:grpSp>
      <p:grpSp>
        <p:nvGrpSpPr>
          <p:cNvPr id="395" name="Rectangle 52"/>
          <p:cNvGrpSpPr/>
          <p:nvPr/>
        </p:nvGrpSpPr>
        <p:grpSpPr>
          <a:xfrm>
            <a:off x="15571314" y="10296067"/>
            <a:ext cx="3661241" cy="2892025"/>
            <a:chOff x="0" y="0"/>
            <a:chExt cx="3661240" cy="2892024"/>
          </a:xfrm>
        </p:grpSpPr>
        <p:sp>
          <p:nvSpPr>
            <p:cNvPr id="393" name="Rectangle"/>
            <p:cNvSpPr/>
            <p:nvPr/>
          </p:nvSpPr>
          <p:spPr>
            <a:xfrm>
              <a:off x="0" y="-1"/>
              <a:ext cx="3661241" cy="2892025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94" name="Child"/>
            <p:cNvSpPr txBox="1"/>
            <p:nvPr/>
          </p:nvSpPr>
          <p:spPr>
            <a:xfrm>
              <a:off x="0" y="738389"/>
              <a:ext cx="3661241" cy="14406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398" name="Rectangle 55"/>
          <p:cNvGrpSpPr/>
          <p:nvPr/>
        </p:nvGrpSpPr>
        <p:grpSpPr>
          <a:xfrm>
            <a:off x="9547752" y="1318139"/>
            <a:ext cx="3533202" cy="2253737"/>
            <a:chOff x="0" y="0"/>
            <a:chExt cx="3533201" cy="2253736"/>
          </a:xfrm>
        </p:grpSpPr>
        <p:sp>
          <p:nvSpPr>
            <p:cNvPr id="396" name="Rectangle"/>
            <p:cNvSpPr/>
            <p:nvPr/>
          </p:nvSpPr>
          <p:spPr>
            <a:xfrm>
              <a:off x="0" y="0"/>
              <a:ext cx="3533202" cy="2253737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397" name="Grandparent"/>
            <p:cNvSpPr txBox="1"/>
            <p:nvPr/>
          </p:nvSpPr>
          <p:spPr>
            <a:xfrm>
              <a:off x="0" y="772374"/>
              <a:ext cx="3533202" cy="7089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Grandparent</a:t>
              </a:r>
            </a:p>
          </p:txBody>
        </p:sp>
      </p:grpSp>
      <p:sp>
        <p:nvSpPr>
          <p:cNvPr id="399" name="Straight Connector 20"/>
          <p:cNvSpPr/>
          <p:nvPr/>
        </p:nvSpPr>
        <p:spPr>
          <a:xfrm>
            <a:off x="13054012" y="3536724"/>
            <a:ext cx="2795530" cy="1647424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00" name="Genogram of Kinship Family"/>
          <p:cNvSpPr txBox="1"/>
          <p:nvPr>
            <p:ph type="title"/>
          </p:nvPr>
        </p:nvSpPr>
        <p:spPr>
          <a:xfrm>
            <a:off x="14335018" y="1116739"/>
            <a:ext cx="9452670" cy="763722"/>
          </a:xfrm>
          <a:prstGeom prst="rect">
            <a:avLst/>
          </a:prstGeom>
        </p:spPr>
        <p:txBody>
          <a:bodyPr lIns="45719" tIns="45719" rIns="45719" bIns="45719" anchor="b"/>
          <a:lstStyle>
            <a:lvl1pPr defTabSz="393192">
              <a:defRPr sz="4429">
                <a:effectLst>
                  <a:outerShdw sx="100000" sy="100000" kx="0" ky="0" algn="b" rotWithShape="0" blurRad="16383" dist="16383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Genogram of Kinship Family</a:t>
            </a:r>
          </a:p>
        </p:txBody>
      </p:sp>
      <p:pic>
        <p:nvPicPr>
          <p:cNvPr id="401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enogram of Kinship Family"/>
          <p:cNvSpPr txBox="1"/>
          <p:nvPr>
            <p:ph type="title"/>
          </p:nvPr>
        </p:nvSpPr>
        <p:spPr>
          <a:xfrm>
            <a:off x="14335018" y="1116739"/>
            <a:ext cx="9452670" cy="763722"/>
          </a:xfrm>
          <a:prstGeom prst="rect">
            <a:avLst/>
          </a:prstGeom>
        </p:spPr>
        <p:txBody>
          <a:bodyPr lIns="45719" tIns="45719" rIns="45719" bIns="45719" anchor="b"/>
          <a:lstStyle>
            <a:lvl1pPr>
              <a:defRPr sz="3500"/>
            </a:lvl1pPr>
          </a:lstStyle>
          <a:p>
            <a:pPr/>
            <a:r>
              <a:t>Genogram of Kinship Family</a:t>
            </a:r>
          </a:p>
        </p:txBody>
      </p:sp>
      <p:grpSp>
        <p:nvGrpSpPr>
          <p:cNvPr id="408" name="Rectangle 5"/>
          <p:cNvGrpSpPr/>
          <p:nvPr/>
        </p:nvGrpSpPr>
        <p:grpSpPr>
          <a:xfrm>
            <a:off x="2530992" y="5987646"/>
            <a:ext cx="3307497" cy="2816887"/>
            <a:chOff x="0" y="0"/>
            <a:chExt cx="3307495" cy="2816885"/>
          </a:xfrm>
        </p:grpSpPr>
        <p:sp>
          <p:nvSpPr>
            <p:cNvPr id="406" name="Rectangle"/>
            <p:cNvSpPr/>
            <p:nvPr/>
          </p:nvSpPr>
          <p:spPr>
            <a:xfrm>
              <a:off x="0" y="-1"/>
              <a:ext cx="3307496" cy="2816887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407" name="Aunt"/>
            <p:cNvSpPr txBox="1"/>
            <p:nvPr/>
          </p:nvSpPr>
          <p:spPr>
            <a:xfrm>
              <a:off x="0" y="742533"/>
              <a:ext cx="3307496" cy="13318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Aunt</a:t>
              </a:r>
            </a:p>
          </p:txBody>
        </p:sp>
      </p:grpSp>
      <p:grpSp>
        <p:nvGrpSpPr>
          <p:cNvPr id="411" name="Rectangle 7"/>
          <p:cNvGrpSpPr/>
          <p:nvPr/>
        </p:nvGrpSpPr>
        <p:grpSpPr>
          <a:xfrm>
            <a:off x="9606889" y="6028121"/>
            <a:ext cx="3414929" cy="2735937"/>
            <a:chOff x="0" y="0"/>
            <a:chExt cx="3414927" cy="2735935"/>
          </a:xfrm>
        </p:grpSpPr>
        <p:sp>
          <p:nvSpPr>
            <p:cNvPr id="409" name="Rectangle"/>
            <p:cNvSpPr/>
            <p:nvPr/>
          </p:nvSpPr>
          <p:spPr>
            <a:xfrm>
              <a:off x="0" y="0"/>
              <a:ext cx="3414928" cy="2735936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410" name="Birth Parent"/>
            <p:cNvSpPr txBox="1"/>
            <p:nvPr/>
          </p:nvSpPr>
          <p:spPr>
            <a:xfrm>
              <a:off x="0" y="305546"/>
              <a:ext cx="3414928" cy="21248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Birth Parent</a:t>
              </a:r>
            </a:p>
          </p:txBody>
        </p:sp>
      </p:grpSp>
      <p:sp>
        <p:nvSpPr>
          <p:cNvPr id="412" name="Straight Connector 11"/>
          <p:cNvSpPr/>
          <p:nvPr/>
        </p:nvSpPr>
        <p:spPr>
          <a:xfrm flipV="1">
            <a:off x="5920351" y="3601895"/>
            <a:ext cx="3654374" cy="2396207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13" name="Straight Connector 15"/>
          <p:cNvSpPr/>
          <p:nvPr/>
        </p:nvSpPr>
        <p:spPr>
          <a:xfrm flipV="1">
            <a:off x="11314353" y="3589770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35" name="Straight Connector 19"/>
          <p:cNvSpPr/>
          <p:nvPr/>
        </p:nvSpPr>
        <p:spPr>
          <a:xfrm>
            <a:off x="5848074" y="7396089"/>
            <a:ext cx="374929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436" name="Straight Connector 21"/>
          <p:cNvSpPr/>
          <p:nvPr/>
        </p:nvSpPr>
        <p:spPr>
          <a:xfrm>
            <a:off x="13031523" y="7396089"/>
            <a:ext cx="308749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416" name="Straight Connector 27"/>
          <p:cNvSpPr/>
          <p:nvPr/>
        </p:nvSpPr>
        <p:spPr>
          <a:xfrm>
            <a:off x="4184740" y="8374871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17" name="Straight Connector 34"/>
          <p:cNvSpPr/>
          <p:nvPr/>
        </p:nvSpPr>
        <p:spPr>
          <a:xfrm>
            <a:off x="17401933" y="8000967"/>
            <a:ext cx="1" cy="2253737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420" name="Rectangle 49"/>
          <p:cNvGrpSpPr/>
          <p:nvPr/>
        </p:nvGrpSpPr>
        <p:grpSpPr>
          <a:xfrm>
            <a:off x="16128538" y="6028121"/>
            <a:ext cx="2985645" cy="2735937"/>
            <a:chOff x="0" y="0"/>
            <a:chExt cx="2985644" cy="2735935"/>
          </a:xfrm>
        </p:grpSpPr>
        <p:sp>
          <p:nvSpPr>
            <p:cNvPr id="418" name="Rectangle"/>
            <p:cNvSpPr/>
            <p:nvPr/>
          </p:nvSpPr>
          <p:spPr>
            <a:xfrm>
              <a:off x="0" y="0"/>
              <a:ext cx="2985645" cy="2735936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419" name="Uncle"/>
            <p:cNvSpPr txBox="1"/>
            <p:nvPr/>
          </p:nvSpPr>
          <p:spPr>
            <a:xfrm>
              <a:off x="0" y="712211"/>
              <a:ext cx="2985645" cy="13115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7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Uncle</a:t>
              </a:r>
            </a:p>
          </p:txBody>
        </p:sp>
      </p:grpSp>
      <p:grpSp>
        <p:nvGrpSpPr>
          <p:cNvPr id="423" name="Rectangle 50"/>
          <p:cNvGrpSpPr/>
          <p:nvPr/>
        </p:nvGrpSpPr>
        <p:grpSpPr>
          <a:xfrm>
            <a:off x="2278188" y="10172995"/>
            <a:ext cx="3813105" cy="2973240"/>
            <a:chOff x="0" y="0"/>
            <a:chExt cx="3813104" cy="2973239"/>
          </a:xfrm>
        </p:grpSpPr>
        <p:sp>
          <p:nvSpPr>
            <p:cNvPr id="421" name="Rectangle"/>
            <p:cNvSpPr/>
            <p:nvPr/>
          </p:nvSpPr>
          <p:spPr>
            <a:xfrm>
              <a:off x="0" y="-1"/>
              <a:ext cx="3813105" cy="2973241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422" name="Child"/>
            <p:cNvSpPr txBox="1"/>
            <p:nvPr/>
          </p:nvSpPr>
          <p:spPr>
            <a:xfrm>
              <a:off x="0" y="746067"/>
              <a:ext cx="3813105" cy="1481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426" name="Rectangle 51"/>
          <p:cNvGrpSpPr/>
          <p:nvPr/>
        </p:nvGrpSpPr>
        <p:grpSpPr>
          <a:xfrm>
            <a:off x="10126711" y="3822726"/>
            <a:ext cx="2375285" cy="1954544"/>
            <a:chOff x="0" y="0"/>
            <a:chExt cx="2375284" cy="1954543"/>
          </a:xfrm>
        </p:grpSpPr>
        <p:sp>
          <p:nvSpPr>
            <p:cNvPr id="424" name="Rectangle"/>
            <p:cNvSpPr/>
            <p:nvPr/>
          </p:nvSpPr>
          <p:spPr>
            <a:xfrm>
              <a:off x="-1" y="-1"/>
              <a:ext cx="2375286" cy="1954545"/>
            </a:xfrm>
            <a:prstGeom prst="rect">
              <a:avLst/>
            </a:prstGeom>
            <a:solidFill>
              <a:srgbClr val="1B1E3E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425" name="I.C."/>
            <p:cNvSpPr txBox="1"/>
            <p:nvPr/>
          </p:nvSpPr>
          <p:spPr>
            <a:xfrm>
              <a:off x="-1" y="515219"/>
              <a:ext cx="2375286" cy="9241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6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I.C.</a:t>
              </a:r>
            </a:p>
          </p:txBody>
        </p:sp>
      </p:grpSp>
      <p:grpSp>
        <p:nvGrpSpPr>
          <p:cNvPr id="429" name="Rectangle 52"/>
          <p:cNvGrpSpPr/>
          <p:nvPr/>
        </p:nvGrpSpPr>
        <p:grpSpPr>
          <a:xfrm>
            <a:off x="15571314" y="10296067"/>
            <a:ext cx="3661241" cy="2892025"/>
            <a:chOff x="0" y="0"/>
            <a:chExt cx="3661240" cy="2892024"/>
          </a:xfrm>
        </p:grpSpPr>
        <p:sp>
          <p:nvSpPr>
            <p:cNvPr id="427" name="Rectangle"/>
            <p:cNvSpPr/>
            <p:nvPr/>
          </p:nvSpPr>
          <p:spPr>
            <a:xfrm>
              <a:off x="0" y="-1"/>
              <a:ext cx="3661241" cy="2892025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428" name="Child"/>
            <p:cNvSpPr txBox="1"/>
            <p:nvPr/>
          </p:nvSpPr>
          <p:spPr>
            <a:xfrm>
              <a:off x="0" y="725689"/>
              <a:ext cx="3661241" cy="14406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432" name="Rectangle 55"/>
          <p:cNvGrpSpPr/>
          <p:nvPr/>
        </p:nvGrpSpPr>
        <p:grpSpPr>
          <a:xfrm>
            <a:off x="9547752" y="1318139"/>
            <a:ext cx="3533202" cy="2253737"/>
            <a:chOff x="0" y="0"/>
            <a:chExt cx="3533201" cy="2253736"/>
          </a:xfrm>
        </p:grpSpPr>
        <p:sp>
          <p:nvSpPr>
            <p:cNvPr id="430" name="Rectangle"/>
            <p:cNvSpPr/>
            <p:nvPr/>
          </p:nvSpPr>
          <p:spPr>
            <a:xfrm>
              <a:off x="0" y="0"/>
              <a:ext cx="3533202" cy="2253737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431" name="Grandparent"/>
            <p:cNvSpPr txBox="1"/>
            <p:nvPr/>
          </p:nvSpPr>
          <p:spPr>
            <a:xfrm>
              <a:off x="0" y="772374"/>
              <a:ext cx="3533202" cy="7089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Grandparent</a:t>
              </a:r>
            </a:p>
          </p:txBody>
        </p:sp>
      </p:grpSp>
      <p:sp>
        <p:nvSpPr>
          <p:cNvPr id="433" name="Straight Connector 20"/>
          <p:cNvSpPr/>
          <p:nvPr/>
        </p:nvSpPr>
        <p:spPr>
          <a:xfrm>
            <a:off x="13054012" y="3536724"/>
            <a:ext cx="3079839" cy="2526549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434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DIFFERENCES BETWEEN KINSHIP CAREGIVERS AND…"/>
          <p:cNvSpPr txBox="1"/>
          <p:nvPr/>
        </p:nvSpPr>
        <p:spPr>
          <a:xfrm>
            <a:off x="3552635" y="1554248"/>
            <a:ext cx="17100930" cy="165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cap="all" sz="51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DIFFERENCES BETWEEN KINSHIP CAREGIVERS AND </a:t>
            </a:r>
          </a:p>
          <a:p>
            <a:pPr defTabSz="914400">
              <a:defRPr cap="all" sz="51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NON-RELATIVE RESOURCE FAMILIES</a:t>
            </a:r>
          </a:p>
        </p:txBody>
      </p:sp>
      <p:sp>
        <p:nvSpPr>
          <p:cNvPr id="439" name="KINSHIP CAREGIVERS"/>
          <p:cNvSpPr txBox="1"/>
          <p:nvPr/>
        </p:nvSpPr>
        <p:spPr>
          <a:xfrm>
            <a:off x="3982008" y="3642257"/>
            <a:ext cx="4888384" cy="63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defRPr b="0" sz="3600" u="sng">
                <a:solidFill>
                  <a:srgbClr val="FFFFFF"/>
                </a:solidFill>
              </a:defRPr>
            </a:lvl1pPr>
          </a:lstStyle>
          <a:p>
            <a:pPr/>
            <a:r>
              <a:t>KINSHIP CAREGIVERS</a:t>
            </a:r>
          </a:p>
        </p:txBody>
      </p:sp>
      <p:sp>
        <p:nvSpPr>
          <p:cNvPr id="440" name="Initial experiences of loyalty are with birth parents…"/>
          <p:cNvSpPr txBox="1"/>
          <p:nvPr/>
        </p:nvSpPr>
        <p:spPr>
          <a:xfrm>
            <a:off x="3686934" y="4406075"/>
            <a:ext cx="6189732" cy="9018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70416" indent="-370416" algn="l">
              <a:buSzPct val="125000"/>
              <a:buChar char="•"/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+mj-lt"/>
                <a:ea typeface="+mj-ea"/>
                <a:cs typeface="+mj-cs"/>
                <a:sym typeface="Helvetica Neue"/>
              </a:rPr>
              <a:t>Initial experiences of loyalty are with birth parents</a:t>
            </a:r>
            <a:endParaRPr b="1">
              <a:latin typeface="+mj-lt"/>
              <a:ea typeface="+mj-ea"/>
              <a:cs typeface="+mj-cs"/>
              <a:sym typeface="Helvetica Neue"/>
            </a:endParaRPr>
          </a:p>
          <a:p>
            <a:pPr marL="370416" indent="-370416" algn="l">
              <a:buSzPct val="125000"/>
              <a:buChar char="•"/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+mj-lt"/>
              <a:ea typeface="+mj-ea"/>
              <a:cs typeface="+mj-cs"/>
              <a:sym typeface="Helvetica Neue"/>
            </a:endParaRPr>
          </a:p>
          <a:p>
            <a:pPr marL="370416" indent="-370416" algn="l">
              <a:buSzPct val="125000"/>
              <a:buChar char="•"/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+mj-lt"/>
                <a:ea typeface="+mj-ea"/>
                <a:cs typeface="+mj-cs"/>
                <a:sym typeface="Helvetica Neue"/>
              </a:rPr>
              <a:t>Initial accountability is to the Birth Parent and/or Extended Family</a:t>
            </a:r>
            <a:endParaRPr b="1">
              <a:latin typeface="+mj-lt"/>
              <a:ea typeface="+mj-ea"/>
              <a:cs typeface="+mj-cs"/>
              <a:sym typeface="Helvetica Neue"/>
            </a:endParaRPr>
          </a:p>
          <a:p>
            <a:pPr marL="370416" indent="-370416" algn="l">
              <a:buSzPct val="125000"/>
              <a:buChar char="•"/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+mj-lt"/>
              <a:ea typeface="+mj-ea"/>
              <a:cs typeface="+mj-cs"/>
              <a:sym typeface="Helvetica Neue"/>
            </a:endParaRPr>
          </a:p>
          <a:p>
            <a:pPr marL="370416" indent="-370416" algn="l">
              <a:buSzPct val="125000"/>
              <a:buChar char="•"/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+mj-lt"/>
                <a:ea typeface="+mj-ea"/>
                <a:cs typeface="+mj-cs"/>
                <a:sym typeface="Helvetica Neue"/>
              </a:rPr>
              <a:t>Pre-Existing loyalties, roles and accountability will need to be redefined between the caregiver, birth parent, child and family</a:t>
            </a:r>
            <a:endParaRPr b="1">
              <a:latin typeface="+mj-lt"/>
              <a:ea typeface="+mj-ea"/>
              <a:cs typeface="+mj-cs"/>
              <a:sym typeface="Helvetica Neue"/>
            </a:endParaRPr>
          </a:p>
          <a:p>
            <a:pPr marL="370416" indent="-370416" algn="l">
              <a:buSzPct val="125000"/>
              <a:buChar char="•"/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+mj-lt"/>
              <a:ea typeface="+mj-ea"/>
              <a:cs typeface="+mj-cs"/>
              <a:sym typeface="Helvetica Neue"/>
            </a:endParaRPr>
          </a:p>
          <a:p>
            <a:pPr marL="357187" indent="-357187" algn="l" defTabSz="914400">
              <a:buSzPct val="125000"/>
              <a:buChar char="•"/>
              <a:defRPr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Caregivers must recognize and plan for “disloyalty triggers” in order to protect themselves from manipulation or compromising the child’s safety</a:t>
            </a:r>
          </a:p>
        </p:txBody>
      </p:sp>
      <p:sp>
        <p:nvSpPr>
          <p:cNvPr id="441" name="NON-RELATIVE FAMILIES"/>
          <p:cNvSpPr txBox="1"/>
          <p:nvPr/>
        </p:nvSpPr>
        <p:spPr>
          <a:xfrm>
            <a:off x="12981220" y="3642257"/>
            <a:ext cx="5465827" cy="63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defRPr b="0" sz="3600" u="sng">
                <a:solidFill>
                  <a:srgbClr val="FFFFFF"/>
                </a:solidFill>
              </a:defRPr>
            </a:lvl1pPr>
          </a:lstStyle>
          <a:p>
            <a:pPr/>
            <a:r>
              <a:t>NON-RELATIVE FAMILIES</a:t>
            </a:r>
          </a:p>
        </p:txBody>
      </p:sp>
      <p:sp>
        <p:nvSpPr>
          <p:cNvPr id="442" name="Initial experiences with loyalty are with the child…"/>
          <p:cNvSpPr txBox="1"/>
          <p:nvPr/>
        </p:nvSpPr>
        <p:spPr>
          <a:xfrm>
            <a:off x="12784666" y="4714163"/>
            <a:ext cx="9563928" cy="5499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85750" indent="-285750" algn="l" defTabSz="457200">
              <a:buSzPct val="100000"/>
              <a:buChar char="•"/>
              <a:defRPr cap="small" sz="3300">
                <a:solidFill>
                  <a:srgbClr val="FFFFFF"/>
                </a:solidFill>
              </a:defRPr>
            </a:pPr>
            <a:r>
              <a:t>Initial experiences with loyalty are with the child</a:t>
            </a:r>
          </a:p>
          <a:p>
            <a:pPr marL="285750" indent="-285750" algn="l" defTabSz="457200">
              <a:buSzPct val="100000"/>
              <a:buChar char="•"/>
              <a:defRPr cap="small" sz="3300">
                <a:solidFill>
                  <a:srgbClr val="FFFFFF"/>
                </a:solidFill>
              </a:defRPr>
            </a:pPr>
          </a:p>
          <a:p>
            <a:pPr marL="285750" indent="-285750" algn="l" defTabSz="457200">
              <a:buSzPct val="100000"/>
              <a:buChar char="•"/>
              <a:defRPr cap="small" sz="3300">
                <a:solidFill>
                  <a:srgbClr val="FFFFFF"/>
                </a:solidFill>
              </a:defRPr>
            </a:pPr>
            <a:r>
              <a:t>Initial accountability is to the agency or  courts</a:t>
            </a:r>
          </a:p>
          <a:p>
            <a:pPr marL="285750" indent="-285750" algn="l" defTabSz="457200">
              <a:buSzPct val="100000"/>
              <a:buChar char="•"/>
              <a:defRPr cap="small" sz="3300">
                <a:solidFill>
                  <a:srgbClr val="FFFFFF"/>
                </a:solidFill>
              </a:defRPr>
            </a:pPr>
          </a:p>
          <a:p>
            <a:pPr marL="285750" indent="-285750" algn="l" defTabSz="457200">
              <a:buSzPct val="100000"/>
              <a:buChar char="•"/>
              <a:defRPr cap="small" sz="3300">
                <a:solidFill>
                  <a:srgbClr val="FFFFFF"/>
                </a:solidFill>
              </a:defRPr>
            </a:pPr>
            <a:r>
              <a:t>No Pre-existing relationship between the Caregiver, Birth Parent and Child</a:t>
            </a:r>
          </a:p>
          <a:p>
            <a:pPr marL="285750" indent="-285750" algn="l" defTabSz="457200">
              <a:buSzPct val="100000"/>
              <a:buChar char="•"/>
              <a:defRPr cap="small" sz="3300">
                <a:solidFill>
                  <a:srgbClr val="FFFFFF"/>
                </a:solidFill>
              </a:defRPr>
            </a:pPr>
          </a:p>
          <a:p>
            <a:pPr marL="285750" indent="-285750" algn="l" defTabSz="457200">
              <a:buSzPct val="100000"/>
              <a:buChar char="•"/>
              <a:defRPr cap="small" sz="3300">
                <a:solidFill>
                  <a:srgbClr val="FFFFFF"/>
                </a:solidFill>
              </a:defRPr>
            </a:pPr>
            <a:r>
              <a:t>No pre-existing relationships resulting in “disloyalty triggers”</a:t>
            </a:r>
          </a:p>
        </p:txBody>
      </p:sp>
      <p:pic>
        <p:nvPicPr>
          <p:cNvPr id="443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ummary"/>
          <p:cNvSpPr txBox="1"/>
          <p:nvPr/>
        </p:nvSpPr>
        <p:spPr>
          <a:xfrm>
            <a:off x="10185313" y="1966998"/>
            <a:ext cx="3632374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cap="all" sz="54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pPr/>
            <a:r>
              <a:t>summary</a:t>
            </a:r>
          </a:p>
        </p:txBody>
      </p:sp>
      <p:sp>
        <p:nvSpPr>
          <p:cNvPr id="446" name="Text"/>
          <p:cNvSpPr txBox="1"/>
          <p:nvPr/>
        </p:nvSpPr>
        <p:spPr>
          <a:xfrm>
            <a:off x="13411200" y="5593588"/>
            <a:ext cx="5431855" cy="1614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914400">
              <a:spcBef>
                <a:spcPts val="500"/>
              </a:spcBef>
              <a:defRPr cap="small" sz="2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Palatino Linotype"/>
                <a:ea typeface="Palatino Linotype"/>
                <a:cs typeface="Palatino Linotype"/>
                <a:sym typeface="Palatino Linotype"/>
              </a:defRPr>
            </a:pPr>
          </a:p>
          <a:p>
            <a:pPr algn="l" defTabSz="914400">
              <a:spcBef>
                <a:spcPts val="500"/>
              </a:spcBef>
              <a:defRPr b="0" sz="29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 sz="210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algn="l" defTabSz="914400">
              <a:spcBef>
                <a:spcPts val="500"/>
              </a:spcBef>
              <a:defRPr b="0" sz="21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Palatino Linotype"/>
                <a:ea typeface="Palatino Linotype"/>
                <a:cs typeface="Palatino Linotype"/>
                <a:sym typeface="Palatino Linotype"/>
              </a:defRPr>
            </a:pPr>
          </a:p>
        </p:txBody>
      </p:sp>
      <p:sp>
        <p:nvSpPr>
          <p:cNvPr id="447" name="Cues and Sources of Loyalty Issues Experienced by Caregivers…"/>
          <p:cNvSpPr txBox="1"/>
          <p:nvPr/>
        </p:nvSpPr>
        <p:spPr>
          <a:xfrm>
            <a:off x="3014133" y="4501804"/>
            <a:ext cx="19125210" cy="3797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48056" indent="-384048" algn="l" defTabSz="91440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Arial"/>
              <a:buChar char="•"/>
              <a:defRPr sz="3900">
                <a:solidFill>
                  <a:srgbClr val="FFFFFF"/>
                </a:solidFill>
              </a:defRPr>
            </a:pPr>
            <a:r>
              <a:t>Cues and Sources of Loyalty Issues Experienced by Caregivers</a:t>
            </a:r>
          </a:p>
          <a:p>
            <a:pPr algn="l" defTabSz="914400">
              <a:lnSpc>
                <a:spcPct val="90000"/>
              </a:lnSpc>
              <a:spcBef>
                <a:spcPts val="700"/>
              </a:spcBef>
              <a:defRPr sz="3900">
                <a:solidFill>
                  <a:srgbClr val="FFFFFF"/>
                </a:solidFill>
              </a:defRPr>
            </a:pPr>
          </a:p>
          <a:p>
            <a:pPr marL="448056" indent="-384048" algn="l" defTabSz="91440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Arial"/>
              <a:buChar char="•"/>
              <a:defRPr sz="3900">
                <a:solidFill>
                  <a:srgbClr val="FFFFFF"/>
                </a:solidFill>
              </a:defRPr>
            </a:pPr>
            <a:r>
              <a:t>Goals, Approaches and Scripts with Caregivers about Managing their Loyalties</a:t>
            </a:r>
          </a:p>
          <a:p>
            <a:pPr marL="448056" indent="-384048" algn="l" defTabSz="914400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Arial"/>
              <a:buChar char="•"/>
              <a:defRPr sz="3900">
                <a:solidFill>
                  <a:srgbClr val="FFFFFF"/>
                </a:solidFill>
              </a:defRPr>
            </a:pPr>
          </a:p>
          <a:p>
            <a:pPr marL="448056" indent="-384048" algn="l" defTabSz="91440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Arial"/>
              <a:buChar char="•"/>
              <a:defRPr sz="3900">
                <a:solidFill>
                  <a:srgbClr val="FFFFFF"/>
                </a:solidFill>
              </a:defRPr>
            </a:pPr>
            <a:r>
              <a:t>Differences in Loyalty Issues between Kinship Caregivers and </a:t>
            </a:r>
          </a:p>
          <a:p>
            <a:pPr algn="l" defTabSz="914400">
              <a:lnSpc>
                <a:spcPct val="90000"/>
              </a:lnSpc>
              <a:spcBef>
                <a:spcPts val="600"/>
              </a:spcBef>
              <a:defRPr sz="3900">
                <a:solidFill>
                  <a:srgbClr val="FFFFFF"/>
                </a:solidFill>
              </a:defRPr>
            </a:pPr>
            <a:r>
              <a:t>    Non-Relative Resource Families (Adoptive and Foster Parents)</a:t>
            </a:r>
          </a:p>
        </p:txBody>
      </p:sp>
      <p:pic>
        <p:nvPicPr>
          <p:cNvPr id="448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UILT"/>
          <p:cNvSpPr txBox="1"/>
          <p:nvPr>
            <p:ph type="body" sz="quarter" idx="1"/>
          </p:nvPr>
        </p:nvSpPr>
        <p:spPr>
          <a:xfrm>
            <a:off x="6426200" y="3949700"/>
            <a:ext cx="10464800" cy="1130300"/>
          </a:xfrm>
          <a:prstGeom prst="rect">
            <a:avLst/>
          </a:prstGeom>
        </p:spPr>
        <p:txBody>
          <a:bodyPr anchor="t"/>
          <a:lstStyle/>
          <a:p>
            <a:pPr marL="0" indent="0" algn="ctr" defTabSz="233679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pPr>
          </a:p>
          <a:p>
            <a:pPr marL="0" indent="0" algn="ctr" defTabSz="233679">
              <a:spcBef>
                <a:spcPts val="0"/>
              </a:spcBef>
              <a:buSzTx/>
              <a:buNone/>
              <a:defRPr b="1" sz="3840">
                <a:solidFill>
                  <a:srgbClr val="FFFFFF"/>
                </a:solidFill>
              </a:defRPr>
            </a:pPr>
            <a:r>
              <a:t>GUILT</a:t>
            </a:r>
          </a:p>
        </p:txBody>
      </p:sp>
      <p:sp>
        <p:nvSpPr>
          <p:cNvPr id="132" name="GUILT"/>
          <p:cNvSpPr txBox="1"/>
          <p:nvPr>
            <p:ph type="title"/>
          </p:nvPr>
        </p:nvSpPr>
        <p:spPr>
          <a:xfrm>
            <a:off x="6959600" y="46101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defTabSz="233679">
              <a:defRPr sz="9600">
                <a:effectLst>
                  <a:outerShdw sx="100000" sy="100000" kx="0" ky="0" algn="b" rotWithShape="0" blurRad="15240" dist="15240" dir="2700000">
                    <a:srgbClr val="000000">
                      <a:alpha val="43137"/>
                    </a:srgbClr>
                  </a:outerShdw>
                </a:effectLst>
                <a:latin typeface="Knockout 31 Junior Middlewt"/>
                <a:ea typeface="Knockout 31 Junior Middlewt"/>
                <a:cs typeface="Knockout 31 Junior Middlewt"/>
                <a:sym typeface="Knockout 31 Junior Middlewt"/>
              </a:defRPr>
            </a:pPr>
          </a:p>
          <a:p>
            <a:pPr defTabSz="233679">
              <a:defRPr sz="9600">
                <a:effectLst>
                  <a:outerShdw sx="100000" sy="100000" kx="0" ky="0" algn="b" rotWithShape="0" blurRad="15240" dist="15240" dir="2700000">
                    <a:srgbClr val="000000">
                      <a:alpha val="43137"/>
                    </a:srgbClr>
                  </a:outerShdw>
                </a:effectLst>
                <a:latin typeface="Knockout 31 Junior Middlewt"/>
                <a:ea typeface="Knockout 31 Junior Middlewt"/>
                <a:cs typeface="Knockout 31 Junior Middlewt"/>
                <a:sym typeface="Knockout 31 Junior Middlewt"/>
              </a:defRPr>
            </a:pPr>
          </a:p>
          <a:p>
            <a:pPr defTabSz="233679">
              <a:defRPr sz="9600">
                <a:effectLst>
                  <a:outerShdw sx="100000" sy="100000" kx="0" ky="0" algn="b" rotWithShape="0" blurRad="15240" dist="15240" dir="2700000">
                    <a:srgbClr val="000000">
                      <a:alpha val="43137"/>
                    </a:srgbClr>
                  </a:outerShdw>
                </a:effectLst>
                <a:latin typeface="Knockout 31 Junior Middlewt"/>
                <a:ea typeface="Knockout 31 Junior Middlewt"/>
                <a:cs typeface="Knockout 31 Junior Middlewt"/>
                <a:sym typeface="Knockout 31 Junior Middlewt"/>
              </a:defRPr>
            </a:pPr>
            <a:r>
              <a:t>GUILT</a:t>
            </a:r>
            <a:br/>
          </a:p>
        </p:txBody>
      </p:sp>
      <p:sp>
        <p:nvSpPr>
          <p:cNvPr id="133" name="FAMILY DYNAMICS"/>
          <p:cNvSpPr txBox="1"/>
          <p:nvPr/>
        </p:nvSpPr>
        <p:spPr>
          <a:xfrm>
            <a:off x="6243320" y="5701669"/>
            <a:ext cx="11897361" cy="1626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spcBef>
                <a:spcPts val="800"/>
              </a:spcBef>
              <a:defRPr sz="10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FAMILY DYNAMICS</a:t>
            </a:r>
          </a:p>
        </p:txBody>
      </p:sp>
      <p:pic>
        <p:nvPicPr>
          <p:cNvPr id="134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" name="Kinconnector logo new.png" descr="Kinconnector logo new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29615" y="3571444"/>
            <a:ext cx="15925801" cy="5295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Rectangle 5"/>
          <p:cNvGrpSpPr/>
          <p:nvPr/>
        </p:nvGrpSpPr>
        <p:grpSpPr>
          <a:xfrm>
            <a:off x="2278188" y="5049035"/>
            <a:ext cx="3813105" cy="3247498"/>
            <a:chOff x="0" y="0"/>
            <a:chExt cx="3813104" cy="3247496"/>
          </a:xfrm>
        </p:grpSpPr>
        <p:sp>
          <p:nvSpPr>
            <p:cNvPr id="136" name="Rectangle"/>
            <p:cNvSpPr/>
            <p:nvPr/>
          </p:nvSpPr>
          <p:spPr>
            <a:xfrm>
              <a:off x="0" y="-1"/>
              <a:ext cx="3813105" cy="324749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37" name="Aunt"/>
            <p:cNvSpPr txBox="1"/>
            <p:nvPr/>
          </p:nvSpPr>
          <p:spPr>
            <a:xfrm>
              <a:off x="0" y="856043"/>
              <a:ext cx="3813105" cy="15354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7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Aunt</a:t>
              </a:r>
            </a:p>
          </p:txBody>
        </p:sp>
      </p:grpSp>
      <p:grpSp>
        <p:nvGrpSpPr>
          <p:cNvPr id="141" name="Rectangle 7"/>
          <p:cNvGrpSpPr/>
          <p:nvPr/>
        </p:nvGrpSpPr>
        <p:grpSpPr>
          <a:xfrm>
            <a:off x="9606889" y="5266170"/>
            <a:ext cx="3414929" cy="2735937"/>
            <a:chOff x="0" y="0"/>
            <a:chExt cx="3414927" cy="2735935"/>
          </a:xfrm>
        </p:grpSpPr>
        <p:sp>
          <p:nvSpPr>
            <p:cNvPr id="139" name="Rectangle"/>
            <p:cNvSpPr/>
            <p:nvPr/>
          </p:nvSpPr>
          <p:spPr>
            <a:xfrm>
              <a:off x="0" y="0"/>
              <a:ext cx="3414928" cy="2735936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40" name="Birth Parent"/>
            <p:cNvSpPr txBox="1"/>
            <p:nvPr/>
          </p:nvSpPr>
          <p:spPr>
            <a:xfrm>
              <a:off x="0" y="305546"/>
              <a:ext cx="3414928" cy="21248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5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Birth Parent</a:t>
              </a:r>
            </a:p>
          </p:txBody>
        </p:sp>
      </p:grpSp>
      <p:sp>
        <p:nvSpPr>
          <p:cNvPr id="142" name="Straight Connector 11"/>
          <p:cNvSpPr/>
          <p:nvPr/>
        </p:nvSpPr>
        <p:spPr>
          <a:xfrm flipV="1">
            <a:off x="6099274" y="3536519"/>
            <a:ext cx="3409776" cy="1558049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3" name="Straight Connector 15"/>
          <p:cNvSpPr/>
          <p:nvPr/>
        </p:nvSpPr>
        <p:spPr>
          <a:xfrm flipV="1">
            <a:off x="11314353" y="3589770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7" name="Straight Connector 19"/>
          <p:cNvSpPr/>
          <p:nvPr/>
        </p:nvSpPr>
        <p:spPr>
          <a:xfrm>
            <a:off x="6100888" y="6643445"/>
            <a:ext cx="3496477" cy="18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168" name="Straight Connector 21"/>
          <p:cNvSpPr/>
          <p:nvPr/>
        </p:nvSpPr>
        <p:spPr>
          <a:xfrm>
            <a:off x="13031523" y="6634138"/>
            <a:ext cx="280173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146" name="Straight Connector 27"/>
          <p:cNvSpPr/>
          <p:nvPr/>
        </p:nvSpPr>
        <p:spPr>
          <a:xfrm>
            <a:off x="4184740" y="8374871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7" name="Straight Connector 32"/>
          <p:cNvSpPr/>
          <p:nvPr/>
        </p:nvSpPr>
        <p:spPr>
          <a:xfrm>
            <a:off x="11314353" y="8183409"/>
            <a:ext cx="1" cy="204143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8" name="Straight Connector 34"/>
          <p:cNvSpPr/>
          <p:nvPr/>
        </p:nvSpPr>
        <p:spPr>
          <a:xfrm>
            <a:off x="17401933" y="8000967"/>
            <a:ext cx="1" cy="2253737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51" name="Rectangle 49"/>
          <p:cNvGrpSpPr/>
          <p:nvPr/>
        </p:nvGrpSpPr>
        <p:grpSpPr>
          <a:xfrm>
            <a:off x="15842781" y="5050864"/>
            <a:ext cx="3455558" cy="3166548"/>
            <a:chOff x="0" y="0"/>
            <a:chExt cx="3455556" cy="3166547"/>
          </a:xfrm>
        </p:grpSpPr>
        <p:sp>
          <p:nvSpPr>
            <p:cNvPr id="149" name="Rectangle"/>
            <p:cNvSpPr/>
            <p:nvPr/>
          </p:nvSpPr>
          <p:spPr>
            <a:xfrm>
              <a:off x="0" y="0"/>
              <a:ext cx="3455557" cy="316654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50" name="Uncle"/>
            <p:cNvSpPr txBox="1"/>
            <p:nvPr/>
          </p:nvSpPr>
          <p:spPr>
            <a:xfrm>
              <a:off x="0" y="824307"/>
              <a:ext cx="3455557" cy="15179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Uncle</a:t>
              </a:r>
            </a:p>
          </p:txBody>
        </p:sp>
      </p:grpSp>
      <p:grpSp>
        <p:nvGrpSpPr>
          <p:cNvPr id="154" name="Rectangle 50"/>
          <p:cNvGrpSpPr/>
          <p:nvPr/>
        </p:nvGrpSpPr>
        <p:grpSpPr>
          <a:xfrm>
            <a:off x="2278188" y="10172995"/>
            <a:ext cx="3813105" cy="2973240"/>
            <a:chOff x="0" y="0"/>
            <a:chExt cx="3813104" cy="2973239"/>
          </a:xfrm>
        </p:grpSpPr>
        <p:sp>
          <p:nvSpPr>
            <p:cNvPr id="152" name="Rectangle"/>
            <p:cNvSpPr/>
            <p:nvPr/>
          </p:nvSpPr>
          <p:spPr>
            <a:xfrm>
              <a:off x="0" y="-1"/>
              <a:ext cx="3813105" cy="2973241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53" name="Child"/>
            <p:cNvSpPr txBox="1"/>
            <p:nvPr/>
          </p:nvSpPr>
          <p:spPr>
            <a:xfrm>
              <a:off x="0" y="746067"/>
              <a:ext cx="3813105" cy="1481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157" name="Rectangle 51"/>
          <p:cNvGrpSpPr/>
          <p:nvPr/>
        </p:nvGrpSpPr>
        <p:grpSpPr>
          <a:xfrm>
            <a:off x="9547752" y="10205937"/>
            <a:ext cx="3533202" cy="2907356"/>
            <a:chOff x="0" y="0"/>
            <a:chExt cx="3533201" cy="2907355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3533202" cy="2907357"/>
            </a:xfrm>
            <a:prstGeom prst="rect">
              <a:avLst/>
            </a:prstGeom>
            <a:solidFill>
              <a:srgbClr val="1B1E3E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56" name="I.C."/>
            <p:cNvSpPr txBox="1"/>
            <p:nvPr/>
          </p:nvSpPr>
          <p:spPr>
            <a:xfrm>
              <a:off x="-1" y="766381"/>
              <a:ext cx="3533202" cy="13745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I.C.</a:t>
              </a:r>
            </a:p>
          </p:txBody>
        </p:sp>
      </p:grpSp>
      <p:grpSp>
        <p:nvGrpSpPr>
          <p:cNvPr id="160" name="Rectangle 52"/>
          <p:cNvGrpSpPr/>
          <p:nvPr/>
        </p:nvGrpSpPr>
        <p:grpSpPr>
          <a:xfrm>
            <a:off x="15571314" y="10296067"/>
            <a:ext cx="3661241" cy="2892025"/>
            <a:chOff x="0" y="0"/>
            <a:chExt cx="3661240" cy="2892024"/>
          </a:xfrm>
        </p:grpSpPr>
        <p:sp>
          <p:nvSpPr>
            <p:cNvPr id="158" name="Rectangle"/>
            <p:cNvSpPr/>
            <p:nvPr/>
          </p:nvSpPr>
          <p:spPr>
            <a:xfrm>
              <a:off x="0" y="-1"/>
              <a:ext cx="3661241" cy="2892025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59" name="Child"/>
            <p:cNvSpPr txBox="1"/>
            <p:nvPr/>
          </p:nvSpPr>
          <p:spPr>
            <a:xfrm>
              <a:off x="0" y="725689"/>
              <a:ext cx="3661241" cy="14406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163" name="Rectangle 55"/>
          <p:cNvGrpSpPr/>
          <p:nvPr/>
        </p:nvGrpSpPr>
        <p:grpSpPr>
          <a:xfrm>
            <a:off x="9547752" y="1318139"/>
            <a:ext cx="3533202" cy="2253737"/>
            <a:chOff x="0" y="0"/>
            <a:chExt cx="3533201" cy="2253736"/>
          </a:xfrm>
        </p:grpSpPr>
        <p:sp>
          <p:nvSpPr>
            <p:cNvPr id="161" name="Rectangle"/>
            <p:cNvSpPr/>
            <p:nvPr/>
          </p:nvSpPr>
          <p:spPr>
            <a:xfrm>
              <a:off x="0" y="0"/>
              <a:ext cx="3533202" cy="2253737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62" name="Grandparent"/>
            <p:cNvSpPr txBox="1"/>
            <p:nvPr/>
          </p:nvSpPr>
          <p:spPr>
            <a:xfrm>
              <a:off x="0" y="772374"/>
              <a:ext cx="3533202" cy="7089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Grandparent</a:t>
              </a:r>
            </a:p>
          </p:txBody>
        </p:sp>
      </p:grpSp>
      <p:sp>
        <p:nvSpPr>
          <p:cNvPr id="164" name="Straight Connector 20"/>
          <p:cNvSpPr/>
          <p:nvPr/>
        </p:nvSpPr>
        <p:spPr>
          <a:xfrm>
            <a:off x="13054012" y="3536724"/>
            <a:ext cx="2795530" cy="1647424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5" name="Genogram of Kinship Family"/>
          <p:cNvSpPr txBox="1"/>
          <p:nvPr>
            <p:ph type="title"/>
          </p:nvPr>
        </p:nvSpPr>
        <p:spPr>
          <a:xfrm>
            <a:off x="14335018" y="1116739"/>
            <a:ext cx="9452670" cy="763722"/>
          </a:xfrm>
          <a:prstGeom prst="rect">
            <a:avLst/>
          </a:prstGeom>
        </p:spPr>
        <p:txBody>
          <a:bodyPr lIns="45719" tIns="45719" rIns="45719" bIns="45719" anchor="b"/>
          <a:lstStyle>
            <a:lvl1pPr defTabSz="393192">
              <a:defRPr sz="4429">
                <a:effectLst>
                  <a:outerShdw sx="100000" sy="100000" kx="0" ky="0" algn="b" rotWithShape="0" blurRad="16383" dist="16383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Genogram of Kinship Family</a:t>
            </a:r>
          </a:p>
        </p:txBody>
      </p:sp>
      <p:pic>
        <p:nvPicPr>
          <p:cNvPr id="166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Rectangle 5"/>
          <p:cNvGrpSpPr/>
          <p:nvPr/>
        </p:nvGrpSpPr>
        <p:grpSpPr>
          <a:xfrm>
            <a:off x="2278188" y="5049035"/>
            <a:ext cx="3813105" cy="3247498"/>
            <a:chOff x="0" y="0"/>
            <a:chExt cx="3813104" cy="3247496"/>
          </a:xfrm>
        </p:grpSpPr>
        <p:sp>
          <p:nvSpPr>
            <p:cNvPr id="170" name="Rectangle"/>
            <p:cNvSpPr/>
            <p:nvPr/>
          </p:nvSpPr>
          <p:spPr>
            <a:xfrm>
              <a:off x="0" y="-1"/>
              <a:ext cx="3813105" cy="324749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71" name="Aunt"/>
            <p:cNvSpPr txBox="1"/>
            <p:nvPr/>
          </p:nvSpPr>
          <p:spPr>
            <a:xfrm>
              <a:off x="0" y="856043"/>
              <a:ext cx="3813105" cy="15354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Aunt</a:t>
              </a:r>
            </a:p>
          </p:txBody>
        </p:sp>
      </p:grpSp>
      <p:grpSp>
        <p:nvGrpSpPr>
          <p:cNvPr id="175" name="Rectangle 7"/>
          <p:cNvGrpSpPr/>
          <p:nvPr/>
        </p:nvGrpSpPr>
        <p:grpSpPr>
          <a:xfrm>
            <a:off x="9606889" y="5266170"/>
            <a:ext cx="3414929" cy="2735937"/>
            <a:chOff x="0" y="0"/>
            <a:chExt cx="3414927" cy="2735935"/>
          </a:xfrm>
        </p:grpSpPr>
        <p:sp>
          <p:nvSpPr>
            <p:cNvPr id="173" name="Rectangle"/>
            <p:cNvSpPr/>
            <p:nvPr/>
          </p:nvSpPr>
          <p:spPr>
            <a:xfrm>
              <a:off x="0" y="0"/>
              <a:ext cx="3414928" cy="2735936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74" name="Birth Parent"/>
            <p:cNvSpPr txBox="1"/>
            <p:nvPr/>
          </p:nvSpPr>
          <p:spPr>
            <a:xfrm>
              <a:off x="0" y="305546"/>
              <a:ext cx="3414928" cy="21248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5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Birth Parent</a:t>
              </a:r>
            </a:p>
          </p:txBody>
        </p:sp>
      </p:grpSp>
      <p:sp>
        <p:nvSpPr>
          <p:cNvPr id="176" name="Straight Connector 11"/>
          <p:cNvSpPr/>
          <p:nvPr/>
        </p:nvSpPr>
        <p:spPr>
          <a:xfrm flipV="1">
            <a:off x="6099274" y="3536519"/>
            <a:ext cx="3409776" cy="1558049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7" name="Straight Connector 15"/>
          <p:cNvSpPr/>
          <p:nvPr/>
        </p:nvSpPr>
        <p:spPr>
          <a:xfrm flipV="1">
            <a:off x="11314353" y="3589770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0" name="Straight Connector 19"/>
          <p:cNvSpPr/>
          <p:nvPr/>
        </p:nvSpPr>
        <p:spPr>
          <a:xfrm>
            <a:off x="6100888" y="6643445"/>
            <a:ext cx="3496477" cy="18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01" name="Straight Connector 21"/>
          <p:cNvSpPr/>
          <p:nvPr/>
        </p:nvSpPr>
        <p:spPr>
          <a:xfrm>
            <a:off x="13031523" y="6634138"/>
            <a:ext cx="280173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180" name="Straight Connector 27"/>
          <p:cNvSpPr/>
          <p:nvPr/>
        </p:nvSpPr>
        <p:spPr>
          <a:xfrm>
            <a:off x="4184740" y="8374871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1" name="Straight Connector 34"/>
          <p:cNvSpPr/>
          <p:nvPr/>
        </p:nvSpPr>
        <p:spPr>
          <a:xfrm>
            <a:off x="17401933" y="8000967"/>
            <a:ext cx="1" cy="2253737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84" name="Rectangle 49"/>
          <p:cNvGrpSpPr/>
          <p:nvPr/>
        </p:nvGrpSpPr>
        <p:grpSpPr>
          <a:xfrm>
            <a:off x="15842781" y="5050864"/>
            <a:ext cx="3455558" cy="3166548"/>
            <a:chOff x="0" y="0"/>
            <a:chExt cx="3455556" cy="3166547"/>
          </a:xfrm>
        </p:grpSpPr>
        <p:sp>
          <p:nvSpPr>
            <p:cNvPr id="182" name="Rectangle"/>
            <p:cNvSpPr/>
            <p:nvPr/>
          </p:nvSpPr>
          <p:spPr>
            <a:xfrm>
              <a:off x="0" y="0"/>
              <a:ext cx="3455557" cy="316654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83" name="Uncle"/>
            <p:cNvSpPr txBox="1"/>
            <p:nvPr/>
          </p:nvSpPr>
          <p:spPr>
            <a:xfrm>
              <a:off x="0" y="824307"/>
              <a:ext cx="3455557" cy="15179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Uncle</a:t>
              </a:r>
            </a:p>
          </p:txBody>
        </p:sp>
      </p:grpSp>
      <p:grpSp>
        <p:nvGrpSpPr>
          <p:cNvPr id="187" name="Rectangle 50"/>
          <p:cNvGrpSpPr/>
          <p:nvPr/>
        </p:nvGrpSpPr>
        <p:grpSpPr>
          <a:xfrm>
            <a:off x="2278188" y="10172995"/>
            <a:ext cx="3813105" cy="2973240"/>
            <a:chOff x="0" y="0"/>
            <a:chExt cx="3813104" cy="2973239"/>
          </a:xfrm>
        </p:grpSpPr>
        <p:sp>
          <p:nvSpPr>
            <p:cNvPr id="185" name="Rectangle"/>
            <p:cNvSpPr/>
            <p:nvPr/>
          </p:nvSpPr>
          <p:spPr>
            <a:xfrm>
              <a:off x="0" y="-1"/>
              <a:ext cx="3813105" cy="2973241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86" name="Child"/>
            <p:cNvSpPr txBox="1"/>
            <p:nvPr/>
          </p:nvSpPr>
          <p:spPr>
            <a:xfrm>
              <a:off x="0" y="746067"/>
              <a:ext cx="3813105" cy="1481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190" name="Rectangle 51"/>
          <p:cNvGrpSpPr/>
          <p:nvPr/>
        </p:nvGrpSpPr>
        <p:grpSpPr>
          <a:xfrm>
            <a:off x="6309612" y="5404322"/>
            <a:ext cx="2989101" cy="2459633"/>
            <a:chOff x="0" y="0"/>
            <a:chExt cx="2989099" cy="2459632"/>
          </a:xfrm>
        </p:grpSpPr>
        <p:sp>
          <p:nvSpPr>
            <p:cNvPr id="188" name="Rectangle"/>
            <p:cNvSpPr/>
            <p:nvPr/>
          </p:nvSpPr>
          <p:spPr>
            <a:xfrm>
              <a:off x="-1" y="-1"/>
              <a:ext cx="2989101" cy="2459634"/>
            </a:xfrm>
            <a:prstGeom prst="rect">
              <a:avLst/>
            </a:prstGeom>
            <a:solidFill>
              <a:srgbClr val="1B1E3E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89" name="I.C."/>
            <p:cNvSpPr txBox="1"/>
            <p:nvPr/>
          </p:nvSpPr>
          <p:spPr>
            <a:xfrm>
              <a:off x="-1" y="648361"/>
              <a:ext cx="2989101" cy="11629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I.C.</a:t>
              </a:r>
            </a:p>
          </p:txBody>
        </p:sp>
      </p:grpSp>
      <p:grpSp>
        <p:nvGrpSpPr>
          <p:cNvPr id="193" name="Rectangle 52"/>
          <p:cNvGrpSpPr/>
          <p:nvPr/>
        </p:nvGrpSpPr>
        <p:grpSpPr>
          <a:xfrm>
            <a:off x="15571314" y="10296067"/>
            <a:ext cx="3661241" cy="2892025"/>
            <a:chOff x="0" y="0"/>
            <a:chExt cx="3661240" cy="2892024"/>
          </a:xfrm>
        </p:grpSpPr>
        <p:sp>
          <p:nvSpPr>
            <p:cNvPr id="191" name="Rectangle"/>
            <p:cNvSpPr/>
            <p:nvPr/>
          </p:nvSpPr>
          <p:spPr>
            <a:xfrm>
              <a:off x="0" y="-1"/>
              <a:ext cx="3661241" cy="2892025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92" name="Child"/>
            <p:cNvSpPr txBox="1"/>
            <p:nvPr/>
          </p:nvSpPr>
          <p:spPr>
            <a:xfrm>
              <a:off x="0" y="725689"/>
              <a:ext cx="3661241" cy="14406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196" name="Rectangle 55"/>
          <p:cNvGrpSpPr/>
          <p:nvPr/>
        </p:nvGrpSpPr>
        <p:grpSpPr>
          <a:xfrm>
            <a:off x="9547752" y="1318139"/>
            <a:ext cx="3533202" cy="2253737"/>
            <a:chOff x="0" y="0"/>
            <a:chExt cx="3533201" cy="2253736"/>
          </a:xfrm>
        </p:grpSpPr>
        <p:sp>
          <p:nvSpPr>
            <p:cNvPr id="194" name="Rectangle"/>
            <p:cNvSpPr/>
            <p:nvPr/>
          </p:nvSpPr>
          <p:spPr>
            <a:xfrm>
              <a:off x="0" y="0"/>
              <a:ext cx="3533202" cy="2253737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195" name="Grandparent"/>
            <p:cNvSpPr txBox="1"/>
            <p:nvPr/>
          </p:nvSpPr>
          <p:spPr>
            <a:xfrm>
              <a:off x="0" y="772374"/>
              <a:ext cx="3533202" cy="7089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Grandparent</a:t>
              </a:r>
            </a:p>
          </p:txBody>
        </p:sp>
      </p:grpSp>
      <p:sp>
        <p:nvSpPr>
          <p:cNvPr id="197" name="Straight Connector 20"/>
          <p:cNvSpPr/>
          <p:nvPr/>
        </p:nvSpPr>
        <p:spPr>
          <a:xfrm>
            <a:off x="13054012" y="3536724"/>
            <a:ext cx="2795530" cy="1647424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8" name="Genogram of Kinship Family"/>
          <p:cNvSpPr txBox="1"/>
          <p:nvPr>
            <p:ph type="title"/>
          </p:nvPr>
        </p:nvSpPr>
        <p:spPr>
          <a:xfrm>
            <a:off x="14335018" y="1116739"/>
            <a:ext cx="9452670" cy="763722"/>
          </a:xfrm>
          <a:prstGeom prst="rect">
            <a:avLst/>
          </a:prstGeom>
        </p:spPr>
        <p:txBody>
          <a:bodyPr lIns="45719" tIns="45719" rIns="45719" bIns="45719" anchor="b"/>
          <a:lstStyle>
            <a:lvl1pPr defTabSz="393192">
              <a:defRPr sz="4429">
                <a:effectLst>
                  <a:outerShdw sx="100000" sy="100000" kx="0" ky="0" algn="b" rotWithShape="0" blurRad="16383" dist="16383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Genogram of Kinship Family</a:t>
            </a:r>
          </a:p>
        </p:txBody>
      </p:sp>
      <p:pic>
        <p:nvPicPr>
          <p:cNvPr id="199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Rectangle 5"/>
          <p:cNvGrpSpPr/>
          <p:nvPr/>
        </p:nvGrpSpPr>
        <p:grpSpPr>
          <a:xfrm>
            <a:off x="2278188" y="5049035"/>
            <a:ext cx="3813105" cy="3247498"/>
            <a:chOff x="0" y="0"/>
            <a:chExt cx="3813104" cy="3247496"/>
          </a:xfrm>
        </p:grpSpPr>
        <p:sp>
          <p:nvSpPr>
            <p:cNvPr id="203" name="Rectangle"/>
            <p:cNvSpPr/>
            <p:nvPr/>
          </p:nvSpPr>
          <p:spPr>
            <a:xfrm>
              <a:off x="0" y="-1"/>
              <a:ext cx="3813105" cy="324749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04" name="Aunt"/>
            <p:cNvSpPr txBox="1"/>
            <p:nvPr/>
          </p:nvSpPr>
          <p:spPr>
            <a:xfrm>
              <a:off x="0" y="856043"/>
              <a:ext cx="3813105" cy="15354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Aunt</a:t>
              </a:r>
            </a:p>
          </p:txBody>
        </p:sp>
      </p:grpSp>
      <p:grpSp>
        <p:nvGrpSpPr>
          <p:cNvPr id="208" name="Rectangle 7"/>
          <p:cNvGrpSpPr/>
          <p:nvPr/>
        </p:nvGrpSpPr>
        <p:grpSpPr>
          <a:xfrm>
            <a:off x="9606889" y="5266170"/>
            <a:ext cx="3414929" cy="2735937"/>
            <a:chOff x="0" y="0"/>
            <a:chExt cx="3414927" cy="2735935"/>
          </a:xfrm>
        </p:grpSpPr>
        <p:sp>
          <p:nvSpPr>
            <p:cNvPr id="206" name="Rectangle"/>
            <p:cNvSpPr/>
            <p:nvPr/>
          </p:nvSpPr>
          <p:spPr>
            <a:xfrm>
              <a:off x="0" y="0"/>
              <a:ext cx="3414928" cy="2735936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07" name="Birth Parent"/>
            <p:cNvSpPr txBox="1"/>
            <p:nvPr/>
          </p:nvSpPr>
          <p:spPr>
            <a:xfrm>
              <a:off x="0" y="305546"/>
              <a:ext cx="3414928" cy="21248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5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Birth Parent</a:t>
              </a:r>
            </a:p>
          </p:txBody>
        </p:sp>
      </p:grpSp>
      <p:sp>
        <p:nvSpPr>
          <p:cNvPr id="209" name="Straight Connector 11"/>
          <p:cNvSpPr/>
          <p:nvPr/>
        </p:nvSpPr>
        <p:spPr>
          <a:xfrm flipV="1">
            <a:off x="6099274" y="3536519"/>
            <a:ext cx="3409776" cy="1558049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0" name="Straight Connector 15"/>
          <p:cNvSpPr/>
          <p:nvPr/>
        </p:nvSpPr>
        <p:spPr>
          <a:xfrm flipV="1">
            <a:off x="11314353" y="3589770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4" name="Straight Connector 19"/>
          <p:cNvSpPr/>
          <p:nvPr/>
        </p:nvSpPr>
        <p:spPr>
          <a:xfrm>
            <a:off x="6100888" y="6643445"/>
            <a:ext cx="3496477" cy="18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35" name="Straight Connector 21"/>
          <p:cNvSpPr/>
          <p:nvPr/>
        </p:nvSpPr>
        <p:spPr>
          <a:xfrm>
            <a:off x="13031523" y="6634138"/>
            <a:ext cx="280173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13" name="Straight Connector 27"/>
          <p:cNvSpPr/>
          <p:nvPr/>
        </p:nvSpPr>
        <p:spPr>
          <a:xfrm>
            <a:off x="4184740" y="8374871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4" name="Straight Connector 32"/>
          <p:cNvSpPr/>
          <p:nvPr/>
        </p:nvSpPr>
        <p:spPr>
          <a:xfrm>
            <a:off x="6126674" y="8259697"/>
            <a:ext cx="1888855" cy="1888855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5" name="Straight Connector 34"/>
          <p:cNvSpPr/>
          <p:nvPr/>
        </p:nvSpPr>
        <p:spPr>
          <a:xfrm>
            <a:off x="17401933" y="8000967"/>
            <a:ext cx="1" cy="2253737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218" name="Rectangle 49"/>
          <p:cNvGrpSpPr/>
          <p:nvPr/>
        </p:nvGrpSpPr>
        <p:grpSpPr>
          <a:xfrm>
            <a:off x="15842781" y="5050864"/>
            <a:ext cx="3455558" cy="3166548"/>
            <a:chOff x="0" y="0"/>
            <a:chExt cx="3455556" cy="3166547"/>
          </a:xfrm>
        </p:grpSpPr>
        <p:sp>
          <p:nvSpPr>
            <p:cNvPr id="216" name="Rectangle"/>
            <p:cNvSpPr/>
            <p:nvPr/>
          </p:nvSpPr>
          <p:spPr>
            <a:xfrm>
              <a:off x="0" y="0"/>
              <a:ext cx="3455557" cy="316654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17" name="Uncle"/>
            <p:cNvSpPr txBox="1"/>
            <p:nvPr/>
          </p:nvSpPr>
          <p:spPr>
            <a:xfrm>
              <a:off x="0" y="824307"/>
              <a:ext cx="3455557" cy="15179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Uncle</a:t>
              </a:r>
            </a:p>
          </p:txBody>
        </p:sp>
      </p:grpSp>
      <p:grpSp>
        <p:nvGrpSpPr>
          <p:cNvPr id="221" name="Rectangle 50"/>
          <p:cNvGrpSpPr/>
          <p:nvPr/>
        </p:nvGrpSpPr>
        <p:grpSpPr>
          <a:xfrm>
            <a:off x="2278188" y="10172995"/>
            <a:ext cx="3813105" cy="2973240"/>
            <a:chOff x="0" y="0"/>
            <a:chExt cx="3813104" cy="2973239"/>
          </a:xfrm>
        </p:grpSpPr>
        <p:sp>
          <p:nvSpPr>
            <p:cNvPr id="219" name="Rectangle"/>
            <p:cNvSpPr/>
            <p:nvPr/>
          </p:nvSpPr>
          <p:spPr>
            <a:xfrm>
              <a:off x="0" y="-1"/>
              <a:ext cx="3813105" cy="2973241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20" name="Child"/>
            <p:cNvSpPr txBox="1"/>
            <p:nvPr/>
          </p:nvSpPr>
          <p:spPr>
            <a:xfrm>
              <a:off x="0" y="746067"/>
              <a:ext cx="3813105" cy="1481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224" name="Rectangle 51"/>
          <p:cNvGrpSpPr/>
          <p:nvPr/>
        </p:nvGrpSpPr>
        <p:grpSpPr>
          <a:xfrm>
            <a:off x="8023501" y="10147134"/>
            <a:ext cx="3676123" cy="3024961"/>
            <a:chOff x="0" y="0"/>
            <a:chExt cx="3676121" cy="3024960"/>
          </a:xfrm>
        </p:grpSpPr>
        <p:sp>
          <p:nvSpPr>
            <p:cNvPr id="222" name="Rectangle"/>
            <p:cNvSpPr/>
            <p:nvPr/>
          </p:nvSpPr>
          <p:spPr>
            <a:xfrm>
              <a:off x="-1" y="-1"/>
              <a:ext cx="3676123" cy="3024962"/>
            </a:xfrm>
            <a:prstGeom prst="rect">
              <a:avLst/>
            </a:prstGeom>
            <a:solidFill>
              <a:srgbClr val="1B1E3E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23" name="I.C."/>
            <p:cNvSpPr txBox="1"/>
            <p:nvPr/>
          </p:nvSpPr>
          <p:spPr>
            <a:xfrm>
              <a:off x="-1" y="797382"/>
              <a:ext cx="3676123" cy="14301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I.C.</a:t>
              </a:r>
            </a:p>
          </p:txBody>
        </p:sp>
      </p:grpSp>
      <p:grpSp>
        <p:nvGrpSpPr>
          <p:cNvPr id="227" name="Rectangle 52"/>
          <p:cNvGrpSpPr/>
          <p:nvPr/>
        </p:nvGrpSpPr>
        <p:grpSpPr>
          <a:xfrm>
            <a:off x="15571314" y="10296067"/>
            <a:ext cx="3661241" cy="2892025"/>
            <a:chOff x="0" y="0"/>
            <a:chExt cx="3661240" cy="2892024"/>
          </a:xfrm>
        </p:grpSpPr>
        <p:sp>
          <p:nvSpPr>
            <p:cNvPr id="225" name="Rectangle"/>
            <p:cNvSpPr/>
            <p:nvPr/>
          </p:nvSpPr>
          <p:spPr>
            <a:xfrm>
              <a:off x="0" y="-1"/>
              <a:ext cx="3661241" cy="2892025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26" name="Child"/>
            <p:cNvSpPr txBox="1"/>
            <p:nvPr/>
          </p:nvSpPr>
          <p:spPr>
            <a:xfrm>
              <a:off x="0" y="725689"/>
              <a:ext cx="3661241" cy="14406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230" name="Rectangle 55"/>
          <p:cNvGrpSpPr/>
          <p:nvPr/>
        </p:nvGrpSpPr>
        <p:grpSpPr>
          <a:xfrm>
            <a:off x="9547752" y="1318139"/>
            <a:ext cx="3533202" cy="2253737"/>
            <a:chOff x="0" y="0"/>
            <a:chExt cx="3533201" cy="2253736"/>
          </a:xfrm>
        </p:grpSpPr>
        <p:sp>
          <p:nvSpPr>
            <p:cNvPr id="228" name="Rectangle"/>
            <p:cNvSpPr/>
            <p:nvPr/>
          </p:nvSpPr>
          <p:spPr>
            <a:xfrm>
              <a:off x="0" y="0"/>
              <a:ext cx="3533202" cy="2253737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29" name="Grandparent"/>
            <p:cNvSpPr txBox="1"/>
            <p:nvPr/>
          </p:nvSpPr>
          <p:spPr>
            <a:xfrm>
              <a:off x="0" y="772374"/>
              <a:ext cx="3533202" cy="7089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Grandparent</a:t>
              </a:r>
            </a:p>
          </p:txBody>
        </p:sp>
      </p:grpSp>
      <p:sp>
        <p:nvSpPr>
          <p:cNvPr id="231" name="Straight Connector 20"/>
          <p:cNvSpPr/>
          <p:nvPr/>
        </p:nvSpPr>
        <p:spPr>
          <a:xfrm>
            <a:off x="13054012" y="3536724"/>
            <a:ext cx="2795530" cy="1647424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2" name="Genogram of Kinship Family"/>
          <p:cNvSpPr txBox="1"/>
          <p:nvPr>
            <p:ph type="title"/>
          </p:nvPr>
        </p:nvSpPr>
        <p:spPr>
          <a:xfrm>
            <a:off x="14335018" y="1116739"/>
            <a:ext cx="9452670" cy="763722"/>
          </a:xfrm>
          <a:prstGeom prst="rect">
            <a:avLst/>
          </a:prstGeom>
        </p:spPr>
        <p:txBody>
          <a:bodyPr lIns="45719" tIns="45719" rIns="45719" bIns="45719" anchor="b"/>
          <a:lstStyle>
            <a:lvl1pPr defTabSz="393192">
              <a:defRPr sz="4429">
                <a:effectLst>
                  <a:outerShdw sx="100000" sy="100000" kx="0" ky="0" algn="b" rotWithShape="0" blurRad="16383" dist="16383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Genogram of Kinship Family</a:t>
            </a:r>
          </a:p>
        </p:txBody>
      </p:sp>
      <p:pic>
        <p:nvPicPr>
          <p:cNvPr id="233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Rectangle 5"/>
          <p:cNvGrpSpPr/>
          <p:nvPr/>
        </p:nvGrpSpPr>
        <p:grpSpPr>
          <a:xfrm>
            <a:off x="2278188" y="5049035"/>
            <a:ext cx="3813105" cy="3247498"/>
            <a:chOff x="0" y="0"/>
            <a:chExt cx="3813104" cy="3247496"/>
          </a:xfrm>
        </p:grpSpPr>
        <p:sp>
          <p:nvSpPr>
            <p:cNvPr id="237" name="Rectangle"/>
            <p:cNvSpPr/>
            <p:nvPr/>
          </p:nvSpPr>
          <p:spPr>
            <a:xfrm>
              <a:off x="0" y="-1"/>
              <a:ext cx="3813105" cy="324749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38" name="Aunt"/>
            <p:cNvSpPr txBox="1"/>
            <p:nvPr/>
          </p:nvSpPr>
          <p:spPr>
            <a:xfrm>
              <a:off x="0" y="856043"/>
              <a:ext cx="3813105" cy="15354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Aunt</a:t>
              </a:r>
            </a:p>
          </p:txBody>
        </p:sp>
      </p:grpSp>
      <p:grpSp>
        <p:nvGrpSpPr>
          <p:cNvPr id="242" name="Rectangle 7"/>
          <p:cNvGrpSpPr/>
          <p:nvPr/>
        </p:nvGrpSpPr>
        <p:grpSpPr>
          <a:xfrm>
            <a:off x="9606889" y="5266170"/>
            <a:ext cx="3414929" cy="2735937"/>
            <a:chOff x="0" y="0"/>
            <a:chExt cx="3414927" cy="2735935"/>
          </a:xfrm>
        </p:grpSpPr>
        <p:sp>
          <p:nvSpPr>
            <p:cNvPr id="240" name="Rectangle"/>
            <p:cNvSpPr/>
            <p:nvPr/>
          </p:nvSpPr>
          <p:spPr>
            <a:xfrm>
              <a:off x="0" y="0"/>
              <a:ext cx="3414928" cy="2735936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41" name="Birth Parent"/>
            <p:cNvSpPr txBox="1"/>
            <p:nvPr/>
          </p:nvSpPr>
          <p:spPr>
            <a:xfrm>
              <a:off x="0" y="305546"/>
              <a:ext cx="3414928" cy="21248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Birth Parent</a:t>
              </a:r>
            </a:p>
          </p:txBody>
        </p:sp>
      </p:grpSp>
      <p:sp>
        <p:nvSpPr>
          <p:cNvPr id="243" name="Straight Connector 11"/>
          <p:cNvSpPr/>
          <p:nvPr/>
        </p:nvSpPr>
        <p:spPr>
          <a:xfrm flipV="1">
            <a:off x="6099274" y="3536519"/>
            <a:ext cx="3409776" cy="1558049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4" name="Straight Connector 15"/>
          <p:cNvSpPr/>
          <p:nvPr/>
        </p:nvSpPr>
        <p:spPr>
          <a:xfrm flipV="1">
            <a:off x="11314353" y="3589770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67" name="Straight Connector 19"/>
          <p:cNvSpPr/>
          <p:nvPr/>
        </p:nvSpPr>
        <p:spPr>
          <a:xfrm>
            <a:off x="6100888" y="6643445"/>
            <a:ext cx="3496477" cy="18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68" name="Straight Connector 21"/>
          <p:cNvSpPr/>
          <p:nvPr/>
        </p:nvSpPr>
        <p:spPr>
          <a:xfrm>
            <a:off x="13031523" y="6634138"/>
            <a:ext cx="280173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/>
          <a:lstStyle/>
          <a:p>
            <a:pPr/>
          </a:p>
        </p:txBody>
      </p:sp>
      <p:sp>
        <p:nvSpPr>
          <p:cNvPr id="247" name="Straight Connector 27"/>
          <p:cNvSpPr/>
          <p:nvPr/>
        </p:nvSpPr>
        <p:spPr>
          <a:xfrm>
            <a:off x="4184740" y="8374871"/>
            <a:ext cx="1" cy="1658506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8" name="Straight Connector 34"/>
          <p:cNvSpPr/>
          <p:nvPr/>
        </p:nvSpPr>
        <p:spPr>
          <a:xfrm>
            <a:off x="17401933" y="8000967"/>
            <a:ext cx="1" cy="2253737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251" name="Rectangle 49"/>
          <p:cNvGrpSpPr/>
          <p:nvPr/>
        </p:nvGrpSpPr>
        <p:grpSpPr>
          <a:xfrm>
            <a:off x="15842781" y="5050864"/>
            <a:ext cx="3455558" cy="3166548"/>
            <a:chOff x="0" y="0"/>
            <a:chExt cx="3455556" cy="3166547"/>
          </a:xfrm>
        </p:grpSpPr>
        <p:sp>
          <p:nvSpPr>
            <p:cNvPr id="249" name="Rectangle"/>
            <p:cNvSpPr/>
            <p:nvPr/>
          </p:nvSpPr>
          <p:spPr>
            <a:xfrm>
              <a:off x="0" y="0"/>
              <a:ext cx="3455557" cy="3166548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50" name="Uncle"/>
            <p:cNvSpPr txBox="1"/>
            <p:nvPr/>
          </p:nvSpPr>
          <p:spPr>
            <a:xfrm>
              <a:off x="0" y="824307"/>
              <a:ext cx="3455557" cy="15179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Uncle</a:t>
              </a:r>
            </a:p>
          </p:txBody>
        </p:sp>
      </p:grpSp>
      <p:grpSp>
        <p:nvGrpSpPr>
          <p:cNvPr id="254" name="Rectangle 50"/>
          <p:cNvGrpSpPr/>
          <p:nvPr/>
        </p:nvGrpSpPr>
        <p:grpSpPr>
          <a:xfrm>
            <a:off x="2278188" y="10172995"/>
            <a:ext cx="3813105" cy="2973240"/>
            <a:chOff x="0" y="0"/>
            <a:chExt cx="3813104" cy="2973239"/>
          </a:xfrm>
        </p:grpSpPr>
        <p:sp>
          <p:nvSpPr>
            <p:cNvPr id="252" name="Rectangle"/>
            <p:cNvSpPr/>
            <p:nvPr/>
          </p:nvSpPr>
          <p:spPr>
            <a:xfrm>
              <a:off x="0" y="-1"/>
              <a:ext cx="3813105" cy="2973241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53" name="Child"/>
            <p:cNvSpPr txBox="1"/>
            <p:nvPr/>
          </p:nvSpPr>
          <p:spPr>
            <a:xfrm>
              <a:off x="0" y="746067"/>
              <a:ext cx="3813105" cy="1481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257" name="Rectangle 51"/>
          <p:cNvGrpSpPr/>
          <p:nvPr/>
        </p:nvGrpSpPr>
        <p:grpSpPr>
          <a:xfrm>
            <a:off x="5233040" y="6234519"/>
            <a:ext cx="2801734" cy="2305456"/>
            <a:chOff x="0" y="0"/>
            <a:chExt cx="2801732" cy="2305454"/>
          </a:xfrm>
        </p:grpSpPr>
        <p:sp>
          <p:nvSpPr>
            <p:cNvPr id="255" name="Rectangle"/>
            <p:cNvSpPr/>
            <p:nvPr/>
          </p:nvSpPr>
          <p:spPr>
            <a:xfrm>
              <a:off x="-1" y="-1"/>
              <a:ext cx="2801734" cy="2305456"/>
            </a:xfrm>
            <a:prstGeom prst="rect">
              <a:avLst/>
            </a:prstGeom>
            <a:solidFill>
              <a:srgbClr val="1B1E3E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56" name="I.C."/>
            <p:cNvSpPr txBox="1"/>
            <p:nvPr/>
          </p:nvSpPr>
          <p:spPr>
            <a:xfrm>
              <a:off x="-1" y="607719"/>
              <a:ext cx="2801734" cy="10900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I.C.</a:t>
              </a:r>
            </a:p>
          </p:txBody>
        </p:sp>
      </p:grpSp>
      <p:grpSp>
        <p:nvGrpSpPr>
          <p:cNvPr id="260" name="Rectangle 52"/>
          <p:cNvGrpSpPr/>
          <p:nvPr/>
        </p:nvGrpSpPr>
        <p:grpSpPr>
          <a:xfrm>
            <a:off x="15571314" y="10296067"/>
            <a:ext cx="3661241" cy="2892025"/>
            <a:chOff x="0" y="0"/>
            <a:chExt cx="3661240" cy="2892024"/>
          </a:xfrm>
        </p:grpSpPr>
        <p:sp>
          <p:nvSpPr>
            <p:cNvPr id="258" name="Rectangle"/>
            <p:cNvSpPr/>
            <p:nvPr/>
          </p:nvSpPr>
          <p:spPr>
            <a:xfrm>
              <a:off x="0" y="-1"/>
              <a:ext cx="3661241" cy="2892025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59" name="Child"/>
            <p:cNvSpPr txBox="1"/>
            <p:nvPr/>
          </p:nvSpPr>
          <p:spPr>
            <a:xfrm>
              <a:off x="0" y="725689"/>
              <a:ext cx="3661241" cy="14406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Child</a:t>
              </a:r>
            </a:p>
          </p:txBody>
        </p:sp>
      </p:grpSp>
      <p:grpSp>
        <p:nvGrpSpPr>
          <p:cNvPr id="263" name="Rectangle 55"/>
          <p:cNvGrpSpPr/>
          <p:nvPr/>
        </p:nvGrpSpPr>
        <p:grpSpPr>
          <a:xfrm>
            <a:off x="9547752" y="1318139"/>
            <a:ext cx="3533202" cy="2253737"/>
            <a:chOff x="0" y="0"/>
            <a:chExt cx="3533201" cy="2253736"/>
          </a:xfrm>
        </p:grpSpPr>
        <p:sp>
          <p:nvSpPr>
            <p:cNvPr id="261" name="Rectangle"/>
            <p:cNvSpPr/>
            <p:nvPr/>
          </p:nvSpPr>
          <p:spPr>
            <a:xfrm>
              <a:off x="0" y="0"/>
              <a:ext cx="3533202" cy="2253737"/>
            </a:xfrm>
            <a:prstGeom prst="rect">
              <a:avLst/>
            </a:prstGeom>
            <a:solidFill>
              <a:srgbClr val="24285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b="0" sz="1800">
                  <a:latin typeface="Palatino Linotype"/>
                  <a:ea typeface="Palatino Linotype"/>
                  <a:cs typeface="Palatino Linotype"/>
                  <a:sym typeface="Palatino Linotype"/>
                </a:defRPr>
              </a:pPr>
            </a:p>
          </p:txBody>
        </p:sp>
        <p:sp>
          <p:nvSpPr>
            <p:cNvPr id="262" name="Grandparent"/>
            <p:cNvSpPr txBox="1"/>
            <p:nvPr/>
          </p:nvSpPr>
          <p:spPr>
            <a:xfrm>
              <a:off x="0" y="772374"/>
              <a:ext cx="3533202" cy="7089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b="0" sz="4800">
                  <a:solidFill>
                    <a:srgbClr val="FFFFFF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defRPr>
              </a:lvl1pPr>
            </a:lstStyle>
            <a:p>
              <a:pPr/>
              <a:r>
                <a:t>Grandparent</a:t>
              </a:r>
            </a:p>
          </p:txBody>
        </p:sp>
      </p:grpSp>
      <p:sp>
        <p:nvSpPr>
          <p:cNvPr id="264" name="Straight Connector 20"/>
          <p:cNvSpPr/>
          <p:nvPr/>
        </p:nvSpPr>
        <p:spPr>
          <a:xfrm>
            <a:off x="13054012" y="3536724"/>
            <a:ext cx="2795530" cy="1647424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 algn="l"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65" name="Genogram of Kinship Family"/>
          <p:cNvSpPr txBox="1"/>
          <p:nvPr>
            <p:ph type="title"/>
          </p:nvPr>
        </p:nvSpPr>
        <p:spPr>
          <a:xfrm>
            <a:off x="14335018" y="1116739"/>
            <a:ext cx="9452670" cy="763722"/>
          </a:xfrm>
          <a:prstGeom prst="rect">
            <a:avLst/>
          </a:prstGeom>
        </p:spPr>
        <p:txBody>
          <a:bodyPr lIns="45719" tIns="45719" rIns="45719" bIns="45719" anchor="b"/>
          <a:lstStyle>
            <a:lvl1pPr defTabSz="393192">
              <a:defRPr sz="4429">
                <a:effectLst>
                  <a:outerShdw sx="100000" sy="100000" kx="0" ky="0" algn="b" rotWithShape="0" blurRad="16383" dist="16383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Genogram of Kinship Family</a:t>
            </a:r>
          </a:p>
        </p:txBody>
      </p:sp>
      <p:pic>
        <p:nvPicPr>
          <p:cNvPr id="266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how kinship care changes family dynamics"/>
          <p:cNvSpPr txBox="1"/>
          <p:nvPr/>
        </p:nvSpPr>
        <p:spPr>
          <a:xfrm>
            <a:off x="4481767" y="2082800"/>
            <a:ext cx="17000451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914400">
              <a:defRPr cap="all" sz="52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pPr/>
            <a:r>
              <a:t>how kinship care changes family dynamics</a:t>
            </a:r>
          </a:p>
        </p:txBody>
      </p:sp>
      <p:sp>
        <p:nvSpPr>
          <p:cNvPr id="271" name="Relationships…"/>
          <p:cNvSpPr txBox="1"/>
          <p:nvPr/>
        </p:nvSpPr>
        <p:spPr>
          <a:xfrm>
            <a:off x="4626609" y="4748151"/>
            <a:ext cx="6209539" cy="4753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342900" indent="-342900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Relationships</a:t>
            </a:r>
          </a:p>
          <a:p>
            <a:pPr marL="342900" indent="-342900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Responsibilities</a:t>
            </a:r>
          </a:p>
          <a:p>
            <a:pPr marL="342900" indent="-342900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Roles</a:t>
            </a:r>
          </a:p>
          <a:p>
            <a:pPr marL="342900" indent="-342900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Accountability</a:t>
            </a:r>
          </a:p>
        </p:txBody>
      </p:sp>
      <p:sp>
        <p:nvSpPr>
          <p:cNvPr id="272" name="Power…"/>
          <p:cNvSpPr txBox="1"/>
          <p:nvPr/>
        </p:nvSpPr>
        <p:spPr>
          <a:xfrm>
            <a:off x="14951710" y="4748151"/>
            <a:ext cx="3773425" cy="4753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342899" indent="-342899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Power</a:t>
            </a:r>
          </a:p>
          <a:p>
            <a:pPr marL="342899" indent="-342899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Status</a:t>
            </a:r>
          </a:p>
          <a:p>
            <a:pPr marL="342899" indent="-342899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Authority</a:t>
            </a:r>
          </a:p>
          <a:p>
            <a:pPr marL="342899" indent="-342899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Loyality</a:t>
            </a:r>
          </a:p>
        </p:txBody>
      </p:sp>
      <p:pic>
        <p:nvPicPr>
          <p:cNvPr id="273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how kinship care changes family dynamics"/>
          <p:cNvSpPr txBox="1"/>
          <p:nvPr/>
        </p:nvSpPr>
        <p:spPr>
          <a:xfrm>
            <a:off x="3531549" y="2451100"/>
            <a:ext cx="1635794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defRPr cap="all" sz="52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pPr/>
            <a:r>
              <a:t>how kinship care changes family dynamics</a:t>
            </a:r>
          </a:p>
        </p:txBody>
      </p:sp>
      <p:sp>
        <p:nvSpPr>
          <p:cNvPr id="276" name="Family Members often assume they have the same…"/>
          <p:cNvSpPr txBox="1"/>
          <p:nvPr/>
        </p:nvSpPr>
        <p:spPr>
          <a:xfrm>
            <a:off x="2935605" y="5678299"/>
            <a:ext cx="18512791" cy="3045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spcBef>
                <a:spcPts val="500"/>
              </a:spcBef>
              <a:buFont typeface="Wingdings"/>
              <a:defRPr sz="6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Family Members often assume they have the same</a:t>
            </a:r>
          </a:p>
          <a:p>
            <a:pPr defTabSz="914400">
              <a:spcBef>
                <a:spcPts val="500"/>
              </a:spcBef>
              <a:buFont typeface="Wingdings"/>
              <a:defRPr sz="6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Rights, Entitlements and Privileges </a:t>
            </a:r>
          </a:p>
          <a:p>
            <a:pPr defTabSz="914400">
              <a:spcBef>
                <a:spcPts val="500"/>
              </a:spcBef>
              <a:buFont typeface="Wingdings"/>
              <a:defRPr sz="6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they had PRIOR TO the child’s placement</a:t>
            </a:r>
          </a:p>
        </p:txBody>
      </p:sp>
      <p:pic>
        <p:nvPicPr>
          <p:cNvPr id="277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>
            <a:lumOff val="-1357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Mapping changes in family dynamics can identify:"/>
          <p:cNvSpPr txBox="1"/>
          <p:nvPr/>
        </p:nvSpPr>
        <p:spPr>
          <a:xfrm>
            <a:off x="2015529" y="1903498"/>
            <a:ext cx="20175142" cy="95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cap="all" sz="56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pPr/>
            <a:r>
              <a:t>Mapping changes in family dynamics can identify:</a:t>
            </a:r>
          </a:p>
        </p:txBody>
      </p:sp>
      <p:sp>
        <p:nvSpPr>
          <p:cNvPr id="280" name="Re-alignments…"/>
          <p:cNvSpPr txBox="1"/>
          <p:nvPr/>
        </p:nvSpPr>
        <p:spPr>
          <a:xfrm>
            <a:off x="8535447" y="3922651"/>
            <a:ext cx="8993887" cy="7242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342900" indent="-342900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Re-alignments</a:t>
            </a:r>
          </a:p>
          <a:p>
            <a:pPr marL="342900" indent="-342900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Resistance</a:t>
            </a:r>
          </a:p>
          <a:p>
            <a:pPr marL="342900" indent="-342900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Sabotage</a:t>
            </a:r>
          </a:p>
          <a:p>
            <a:pPr marL="342900" indent="-342900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Collusion</a:t>
            </a:r>
          </a:p>
          <a:p>
            <a:pPr marL="342900" indent="-342900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Where buy-in is needed</a:t>
            </a:r>
          </a:p>
          <a:p>
            <a:pPr marL="342900" indent="-342900" algn="l" defTabSz="914400">
              <a:spcBef>
                <a:spcPts val="2400"/>
              </a:spcBef>
              <a:buClr>
                <a:srgbClr val="FFFFFF"/>
              </a:buClr>
              <a:buSzPct val="100000"/>
              <a:buFont typeface="Arial"/>
              <a:buChar char="•"/>
              <a:defRPr sz="6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Losses</a:t>
            </a:r>
          </a:p>
        </p:txBody>
      </p:sp>
      <p:pic>
        <p:nvPicPr>
          <p:cNvPr id="281" name="option 1.png" descr="option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00821" y="12067314"/>
            <a:ext cx="3813106" cy="126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