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FC7A2-41D4-4E25-B1AB-1BA611821DA3}" v="2" dt="2023-09-09T19:38:14.2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6EE"/>
          </a:solidFill>
        </a:fill>
      </a:tcStyle>
    </a:wholeTbl>
    <a:band2H>
      <a:tcTxStyle/>
      <a:tcStyle>
        <a:tcBdr/>
        <a:fill>
          <a:solidFill>
            <a:srgbClr val="E8F3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7CB"/>
          </a:solidFill>
        </a:fill>
      </a:tcStyle>
    </a:wholeTbl>
    <a:band2H>
      <a:tcTxStyle/>
      <a:tcStyle>
        <a:tcBdr/>
        <a:fill>
          <a:solidFill>
            <a:srgbClr val="EE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CCD"/>
          </a:solidFill>
        </a:fill>
      </a:tcStyle>
    </a:wholeTbl>
    <a:band2H>
      <a:tcTxStyle/>
      <a:tcStyle>
        <a:tcBdr/>
        <a:fill>
          <a:solidFill>
            <a:srgbClr val="F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asdam" clId="Web-{0BEFC7A2-41D4-4E25-B1AB-1BA611821DA3}"/>
    <pc:docChg chg="modSld">
      <pc:chgData name="Alex Maasdam" userId="" providerId="" clId="Web-{0BEFC7A2-41D4-4E25-B1AB-1BA611821DA3}" dt="2023-09-09T19:38:14.241" v="1" actId="20577"/>
      <pc:docMkLst>
        <pc:docMk/>
      </pc:docMkLst>
      <pc:sldChg chg="modSp">
        <pc:chgData name="Alex Maasdam" userId="" providerId="" clId="Web-{0BEFC7A2-41D4-4E25-B1AB-1BA611821DA3}" dt="2023-09-09T19:38:14.241" v="1" actId="20577"/>
        <pc:sldMkLst>
          <pc:docMk/>
          <pc:sldMk cId="0" sldId="264"/>
        </pc:sldMkLst>
        <pc:spChg chg="mod">
          <ac:chgData name="Alex Maasdam" userId="" providerId="" clId="Web-{0BEFC7A2-41D4-4E25-B1AB-1BA611821DA3}" dt="2023-09-09T19:38:14.241" v="1" actId="20577"/>
          <ac:spMkLst>
            <pc:docMk/>
            <pc:sldMk cId="0" sldId="264"/>
            <ac:spMk id="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orbel"/>
      </a:defRPr>
    </a:lvl1pPr>
    <a:lvl2pPr indent="228600" latinLnBrk="0">
      <a:defRPr sz="2400">
        <a:latin typeface="+mn-lt"/>
        <a:ea typeface="+mn-ea"/>
        <a:cs typeface="+mn-cs"/>
        <a:sym typeface="Corbel"/>
      </a:defRPr>
    </a:lvl2pPr>
    <a:lvl3pPr indent="457200" latinLnBrk="0">
      <a:defRPr sz="2400">
        <a:latin typeface="+mn-lt"/>
        <a:ea typeface="+mn-ea"/>
        <a:cs typeface="+mn-cs"/>
        <a:sym typeface="Corbel"/>
      </a:defRPr>
    </a:lvl3pPr>
    <a:lvl4pPr indent="685800" latinLnBrk="0">
      <a:defRPr sz="2400">
        <a:latin typeface="+mn-lt"/>
        <a:ea typeface="+mn-ea"/>
        <a:cs typeface="+mn-cs"/>
        <a:sym typeface="Corbel"/>
      </a:defRPr>
    </a:lvl4pPr>
    <a:lvl5pPr indent="914400" latinLnBrk="0">
      <a:defRPr sz="2400">
        <a:latin typeface="+mn-lt"/>
        <a:ea typeface="+mn-ea"/>
        <a:cs typeface="+mn-cs"/>
        <a:sym typeface="Corbel"/>
      </a:defRPr>
    </a:lvl5pPr>
    <a:lvl6pPr indent="1143000" latinLnBrk="0">
      <a:defRPr sz="2400">
        <a:latin typeface="+mn-lt"/>
        <a:ea typeface="+mn-ea"/>
        <a:cs typeface="+mn-cs"/>
        <a:sym typeface="Corbel"/>
      </a:defRPr>
    </a:lvl6pPr>
    <a:lvl7pPr indent="1371600" latinLnBrk="0">
      <a:defRPr sz="2400">
        <a:latin typeface="+mn-lt"/>
        <a:ea typeface="+mn-ea"/>
        <a:cs typeface="+mn-cs"/>
        <a:sym typeface="Corbel"/>
      </a:defRPr>
    </a:lvl7pPr>
    <a:lvl8pPr indent="1600200" latinLnBrk="0">
      <a:defRPr sz="2400">
        <a:latin typeface="+mn-lt"/>
        <a:ea typeface="+mn-ea"/>
        <a:cs typeface="+mn-cs"/>
        <a:sym typeface="Corbel"/>
      </a:defRPr>
    </a:lvl8pPr>
    <a:lvl9pPr indent="1828800" latinLnBrk="0">
      <a:defRPr sz="2400"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1523997"/>
            <a:ext cx="18283238" cy="106680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2" name="Rectangle 7"/>
          <p:cNvSpPr/>
          <p:nvPr/>
        </p:nvSpPr>
        <p:spPr>
          <a:xfrm>
            <a:off x="18540525" y="1523997"/>
            <a:ext cx="5850637" cy="1066800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139695" y="2596895"/>
            <a:ext cx="14630401" cy="6510530"/>
          </a:xfrm>
          <a:prstGeom prst="rect">
            <a:avLst/>
          </a:prstGeom>
        </p:spPr>
        <p:txBody>
          <a:bodyPr anchor="b"/>
          <a:lstStyle>
            <a:lvl1pPr>
              <a:defRPr sz="11800" spc="-2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0030" y="9340491"/>
            <a:ext cx="14630401" cy="18288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4400">
                <a:solidFill>
                  <a:srgbClr val="D9F1F6"/>
                </a:solidFill>
              </a:defRPr>
            </a:lvl1pPr>
            <a:lvl2pPr marL="0" indent="457200">
              <a:buClrTx/>
              <a:buSzTx/>
              <a:buNone/>
              <a:defRPr sz="4400">
                <a:solidFill>
                  <a:srgbClr val="D9F1F6"/>
                </a:solidFill>
              </a:defRPr>
            </a:lvl2pPr>
            <a:lvl3pPr marL="0" indent="914400">
              <a:buClrTx/>
              <a:buSzTx/>
              <a:buNone/>
              <a:defRPr sz="4400">
                <a:solidFill>
                  <a:srgbClr val="D9F1F6"/>
                </a:solidFill>
              </a:defRPr>
            </a:lvl3pPr>
            <a:lvl4pPr marL="0" indent="1371600">
              <a:buClrTx/>
              <a:buSzTx/>
              <a:buNone/>
              <a:defRPr sz="4400">
                <a:solidFill>
                  <a:srgbClr val="D9F1F6"/>
                </a:solidFill>
              </a:defRPr>
            </a:lvl4pPr>
            <a:lvl5pPr marL="0" indent="1828800">
              <a:buClrTx/>
              <a:buSzTx/>
              <a:buNone/>
              <a:defRPr sz="4400">
                <a:solidFill>
                  <a:srgbClr val="D9F1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05838" y="2247674"/>
            <a:ext cx="5894964" cy="92023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7738536" y="1728216"/>
            <a:ext cx="14630401" cy="1024128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4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7735823" y="2596895"/>
            <a:ext cx="14630401" cy="6510530"/>
          </a:xfrm>
          <a:prstGeom prst="rect">
            <a:avLst/>
          </a:prstGeom>
        </p:spPr>
        <p:txBody>
          <a:bodyPr anchor="b"/>
          <a:lstStyle>
            <a:lvl1pPr>
              <a:defRPr sz="11800" spc="-200">
                <a:solidFill>
                  <a:srgbClr val="59595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9345168"/>
            <a:ext cx="14630400" cy="18288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4400"/>
            </a:lvl1pPr>
            <a:lvl2pPr marL="0" indent="457200">
              <a:buClrTx/>
              <a:buSzTx/>
              <a:buNone/>
              <a:defRPr sz="4400"/>
            </a:lvl2pPr>
            <a:lvl3pPr marL="0" indent="914400">
              <a:buClrTx/>
              <a:buSzTx/>
              <a:buNone/>
              <a:defRPr sz="4400"/>
            </a:lvl3pPr>
            <a:lvl4pPr marL="0" indent="1371600">
              <a:buClrTx/>
              <a:buSzTx/>
              <a:buNone/>
              <a:defRPr sz="4400"/>
            </a:lvl4pPr>
            <a:lvl5pPr marL="0" indent="1828800">
              <a:buClrTx/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5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505838" y="2247674"/>
            <a:ext cx="5894964" cy="92023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35823" y="1737360"/>
            <a:ext cx="6949442" cy="1024128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505838" y="2247674"/>
            <a:ext cx="5894964" cy="92023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35823" y="2047171"/>
            <a:ext cx="6949442" cy="16154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</a:lvl1pPr>
            <a:lvl2pPr marL="0" indent="457200">
              <a:spcBef>
                <a:spcPts val="0"/>
              </a:spcBef>
              <a:buClrTx/>
              <a:buSzTx/>
              <a:buNone/>
            </a:lvl2pPr>
            <a:lvl3pPr marL="0" indent="914400">
              <a:spcBef>
                <a:spcPts val="0"/>
              </a:spcBef>
              <a:buClrTx/>
              <a:buSzTx/>
              <a:buNone/>
            </a:lvl3pPr>
            <a:lvl4pPr marL="0" indent="1371600">
              <a:spcBef>
                <a:spcPts val="0"/>
              </a:spcBef>
              <a:buClrTx/>
              <a:buSzTx/>
              <a:buNone/>
            </a:lvl4pPr>
            <a:lvl5pPr marL="0" indent="1828800">
              <a:spcBef>
                <a:spcPts val="0"/>
              </a:spcBef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636926" y="2047171"/>
            <a:ext cx="6949441" cy="1626343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8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05838" y="2247674"/>
            <a:ext cx="5894964" cy="92023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5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512063" y="2286000"/>
            <a:ext cx="5669281" cy="475488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xfrm>
            <a:off x="7735823" y="1737360"/>
            <a:ext cx="14630401" cy="1024128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12064" y="6988351"/>
            <a:ext cx="5669280" cy="4643981"/>
          </a:xfrm>
          <a:prstGeom prst="rect">
            <a:avLst/>
          </a:prstGeom>
          <a:ln w="12700"/>
        </p:spPr>
        <p:txBody>
          <a:bodyPr anchor="t"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/>
          <p:cNvSpPr/>
          <p:nvPr/>
        </p:nvSpPr>
        <p:spPr>
          <a:xfrm>
            <a:off x="1" y="1517903"/>
            <a:ext cx="6887180" cy="1066190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7" name="Rectangle 37"/>
          <p:cNvSpPr/>
          <p:nvPr/>
        </p:nvSpPr>
        <p:spPr>
          <a:xfrm>
            <a:off x="23631728" y="1517903"/>
            <a:ext cx="768097" cy="10661906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512063" y="2286000"/>
            <a:ext cx="5669281" cy="475488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idx="21"/>
          </p:nvPr>
        </p:nvSpPr>
        <p:spPr>
          <a:xfrm>
            <a:off x="7141288" y="1534838"/>
            <a:ext cx="16230461" cy="10661905"/>
          </a:xfrm>
          <a:prstGeom prst="rect">
            <a:avLst/>
          </a:prstGeom>
          <a:ln w="12700"/>
        </p:spPr>
        <p:txBody>
          <a:bodyPr tIns="45719" bIns="45719" anchor="t">
            <a:noAutofit/>
          </a:bodyPr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2063" y="6986016"/>
            <a:ext cx="5669281" cy="46451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19200" y="449643"/>
            <a:ext cx="21945600" cy="24852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2934906"/>
            <a:ext cx="21945600" cy="95829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29742" y="12808585"/>
            <a:ext cx="500381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20" baseline="0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365759" marR="0" indent="-365759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1pPr>
      <a:lvl2pPr marL="909320" marR="0" indent="-4064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2pPr>
      <a:lvl3pPr marL="1417320" marR="0" indent="-4572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3pPr>
      <a:lvl4pPr marL="1939834" marR="0" indent="-522514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4pPr>
      <a:lvl5pPr marL="2397034" marR="0" indent="-522514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5pPr>
      <a:lvl6pPr marL="2939142" marR="0" indent="-653142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6pPr>
      <a:lvl7pPr marL="3396342" marR="0" indent="-653142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7pPr>
      <a:lvl8pPr marL="3853542" marR="0" indent="-653142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8pPr>
      <a:lvl9pPr marL="4310742" marR="0" indent="-653142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4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534" y="-614294"/>
            <a:ext cx="4781551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066" y="-454496"/>
            <a:ext cx="4781551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481" y="-294699"/>
            <a:ext cx="4781551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952"/>
            <a:ext cx="4781550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534" y="11589243"/>
            <a:ext cx="4795467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068" y="11315700"/>
            <a:ext cx="4781551" cy="240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2044630" y="292605"/>
            <a:ext cx="13882845" cy="48571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160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Co-Parenting in Kinship Care</a:t>
            </a:r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959" y="5583068"/>
            <a:ext cx="12439097" cy="8292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068" y="5583068"/>
            <a:ext cx="18549152" cy="1442307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7"/>
          <p:cNvSpPr txBox="1"/>
          <p:nvPr/>
        </p:nvSpPr>
        <p:spPr>
          <a:xfrm>
            <a:off x="18961831" y="4382737"/>
            <a:ext cx="4734561" cy="4183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000" i="1"/>
            </a:pPr>
            <a:r>
              <a:t>September 9, 2023 </a:t>
            </a:r>
            <a:br/>
            <a:r>
              <a:t>Lunch and Learn </a:t>
            </a:r>
            <a:br/>
            <a:br/>
            <a:r>
              <a:t>hosted by PA KinConnector and </a:t>
            </a:r>
            <a:br/>
            <a:r>
              <a:t>GrandFamilies</a:t>
            </a:r>
          </a:p>
          <a:p>
            <a:pPr algn="ctr">
              <a:defRPr sz="4000" i="1"/>
            </a:pPr>
            <a:r>
              <a:t>of Chester County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xfrm>
            <a:off x="505837" y="2247674"/>
            <a:ext cx="5894966" cy="4610326"/>
          </a:xfrm>
          <a:prstGeom prst="rect">
            <a:avLst/>
          </a:prstGeom>
        </p:spPr>
        <p:txBody>
          <a:bodyPr/>
          <a:lstStyle/>
          <a:p>
            <a:pPr algn="ctr">
              <a:defRPr spc="-200"/>
            </a:pPr>
            <a:r>
              <a:t>Additional tips</a:t>
            </a:r>
            <a:br/>
            <a:r>
              <a:t>for successful</a:t>
            </a:r>
            <a:br/>
            <a:r>
              <a:t>co-parenting</a:t>
            </a:r>
            <a:br/>
            <a:r>
              <a:t>in Kinship Care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38536" y="1390649"/>
            <a:ext cx="14630401" cy="11620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4400"/>
            </a:pPr>
            <a:r>
              <a:t>Talk about it</a:t>
            </a:r>
            <a:br/>
            <a:r>
              <a:rPr sz="3600"/>
              <a:t>what are you going to do differently now that you are co-parenting?</a:t>
            </a:r>
          </a:p>
          <a:p>
            <a:pPr>
              <a:lnSpc>
                <a:spcPct val="72000"/>
              </a:lnSpc>
              <a:defRPr sz="4400"/>
            </a:pPr>
            <a:r>
              <a:t>Set respectful guidelines and limits </a:t>
            </a:r>
            <a:br/>
            <a:r>
              <a:rPr sz="3600"/>
              <a:t>things to avoid as a team when co-parenting</a:t>
            </a:r>
          </a:p>
          <a:p>
            <a:pPr>
              <a:lnSpc>
                <a:spcPct val="72000"/>
              </a:lnSpc>
              <a:defRPr sz="4400"/>
            </a:pPr>
            <a:r>
              <a:t>Involve parents in caring again</a:t>
            </a:r>
            <a:br/>
            <a:r>
              <a:rPr sz="3600"/>
              <a:t>as they regain trust, let them have more input</a:t>
            </a:r>
          </a:p>
          <a:p>
            <a:pPr>
              <a:lnSpc>
                <a:spcPct val="72000"/>
              </a:lnSpc>
              <a:defRPr sz="4400"/>
            </a:pPr>
            <a:r>
              <a:t>Step up</a:t>
            </a:r>
            <a:br/>
            <a:r>
              <a:rPr sz="3600"/>
              <a:t>be the disciplinarian, don’t make parent the “bad guy”</a:t>
            </a:r>
          </a:p>
          <a:p>
            <a:pPr>
              <a:lnSpc>
                <a:spcPct val="72000"/>
              </a:lnSpc>
              <a:defRPr sz="4400"/>
            </a:pPr>
            <a:r>
              <a:t>Care for the parent too</a:t>
            </a:r>
            <a:br/>
            <a:r>
              <a:rPr sz="3600"/>
              <a:t>emotional support, acknowledge their loss</a:t>
            </a:r>
            <a:br>
              <a:rPr sz="3600"/>
            </a:br>
            <a:br>
              <a:rPr sz="3600"/>
            </a:br>
            <a:r>
              <a:rPr sz="3600"/>
              <a:t>“I know how hard it must be for you not to have the children now. How can I care for you during this time?”</a:t>
            </a:r>
          </a:p>
          <a:p>
            <a:pPr>
              <a:lnSpc>
                <a:spcPct val="72000"/>
              </a:lnSpc>
              <a:defRPr sz="4400"/>
            </a:pPr>
            <a:r>
              <a:t>Create a plan, next steps and long term goals</a:t>
            </a:r>
            <a:br/>
            <a:r>
              <a:rPr sz="3600"/>
              <a:t>Ask parents what are your goals?</a:t>
            </a:r>
            <a:br>
              <a:rPr sz="3600"/>
            </a:br>
            <a:r>
              <a:rPr sz="3600"/>
              <a:t>-housing, job, rehab, getting healthy again?  </a:t>
            </a:r>
            <a:br>
              <a:rPr sz="3600"/>
            </a:br>
            <a:br>
              <a:rPr sz="3600"/>
            </a:br>
            <a:r>
              <a:rPr sz="3600"/>
              <a:t>Help them with their goals and let them take care of themselves first so they can get the kids back.</a:t>
            </a:r>
          </a:p>
          <a:p>
            <a:pPr>
              <a:lnSpc>
                <a:spcPct val="72000"/>
              </a:lnSpc>
              <a:defRPr sz="4400"/>
            </a:pPr>
            <a:r>
              <a:t>Give grace, growth mindset, and enjoy the journey</a:t>
            </a:r>
            <a:endParaRPr sz="3600"/>
          </a:p>
        </p:txBody>
      </p:sp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5" y="7639050"/>
            <a:ext cx="6440141" cy="4218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Kinconnector logo new.png" descr="Kinconnector logo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02" y="10132845"/>
            <a:ext cx="12573001" cy="3943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505837" y="2247673"/>
            <a:ext cx="5894966" cy="9202368"/>
          </a:xfrm>
          <a:prstGeom prst="rect">
            <a:avLst/>
          </a:prstGeom>
        </p:spPr>
        <p:txBody>
          <a:bodyPr/>
          <a:lstStyle>
            <a:lvl1pPr algn="ctr">
              <a:defRPr sz="9600" spc="-200"/>
            </a:lvl1pPr>
          </a:lstStyle>
          <a:p>
            <a:r>
              <a:t>Q&amp;A Session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02" y="-304246"/>
            <a:ext cx="16766526" cy="1112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Content Placeholder 14" descr="Content Placeholder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287" y="6705645"/>
            <a:ext cx="9431605" cy="5997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612501" y="10731375"/>
            <a:ext cx="12573001" cy="394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346038" y="1635425"/>
            <a:ext cx="6081394" cy="10027950"/>
          </a:xfrm>
          <a:prstGeom prst="rect">
            <a:avLst/>
          </a:prstGeom>
        </p:spPr>
        <p:txBody>
          <a:bodyPr/>
          <a:lstStyle/>
          <a:p>
            <a:pPr>
              <a:defRPr sz="6400" spc="-200"/>
            </a:pPr>
            <a:r>
              <a:t>Objectives:</a:t>
            </a:r>
            <a:br/>
            <a:br/>
            <a:r>
              <a:rPr sz="5000"/>
              <a:t>1. Define co-parenting specific to kinship families</a:t>
            </a:r>
            <a:br>
              <a:rPr sz="5000"/>
            </a:br>
            <a:br>
              <a:rPr sz="5000"/>
            </a:br>
            <a:r>
              <a:rPr sz="5000"/>
              <a:t>2. Identify strengths of co-parenting in kinship families</a:t>
            </a:r>
            <a:br>
              <a:rPr sz="5000"/>
            </a:br>
            <a:br>
              <a:rPr sz="5000"/>
            </a:br>
            <a:r>
              <a:rPr sz="5000"/>
              <a:t>3. Help you engage and improve your cooperation with birth parents for the child</a:t>
            </a:r>
            <a:r>
              <a:rPr sz="4800"/>
              <a:t>ren</a:t>
            </a:r>
          </a:p>
        </p:txBody>
      </p:sp>
      <p:sp>
        <p:nvSpPr>
          <p:cNvPr id="12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38536" y="1728215"/>
            <a:ext cx="14630401" cy="102412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77" y="1519615"/>
            <a:ext cx="16481236" cy="10660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Kinconnector logo new.png" descr="Kinconnector logo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184832" y="1002321"/>
            <a:ext cx="6323742" cy="4768420"/>
          </a:xfrm>
          <a:prstGeom prst="rect">
            <a:avLst/>
          </a:prstGeom>
        </p:spPr>
        <p:txBody>
          <a:bodyPr/>
          <a:lstStyle>
            <a:lvl1pPr algn="ctr">
              <a:defRPr sz="8000" spc="-200"/>
            </a:lvl1pPr>
          </a:lstStyle>
          <a:p>
            <a:r>
              <a:t>What is co-parenting in Kinship Care?</a:t>
            </a:r>
          </a:p>
        </p:txBody>
      </p:sp>
      <p:pic>
        <p:nvPicPr>
          <p:cNvPr id="127" name="Picture Placeholder 2" descr="Picture Placeholder 2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512064" y="6986016"/>
            <a:ext cx="5669280" cy="464515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41" y="6267889"/>
            <a:ext cx="7110026" cy="4866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285" y="5960719"/>
            <a:ext cx="16230462" cy="781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288" y="633003"/>
            <a:ext cx="16230461" cy="1549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1" descr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858" y="1162050"/>
            <a:ext cx="15017318" cy="4425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505837" y="2247673"/>
            <a:ext cx="5894966" cy="9202368"/>
          </a:xfrm>
          <a:prstGeom prst="rect">
            <a:avLst/>
          </a:prstGeom>
        </p:spPr>
        <p:txBody>
          <a:bodyPr/>
          <a:lstStyle/>
          <a:p>
            <a:pPr algn="ctr">
              <a:defRPr spc="-200"/>
            </a:pPr>
            <a:r>
              <a:t>Key Idea in Co-parenting:</a:t>
            </a:r>
            <a:br/>
            <a:br/>
            <a:r>
              <a:rPr sz="8000" b="1">
                <a:latin typeface="Britannic Bold"/>
                <a:ea typeface="Britannic Bold"/>
                <a:cs typeface="Britannic Bold"/>
                <a:sym typeface="Britannic Bold"/>
              </a:rPr>
              <a:t>“The child’s needs come first!”</a:t>
            </a:r>
            <a:br>
              <a:rPr sz="8000" b="1">
                <a:latin typeface="Britannic Bold"/>
                <a:ea typeface="Britannic Bold"/>
                <a:cs typeface="Britannic Bold"/>
                <a:sym typeface="Britannic Bold"/>
              </a:rPr>
            </a:br>
            <a:br>
              <a:rPr sz="8000" b="1">
                <a:latin typeface="Britannic Bold"/>
                <a:ea typeface="Britannic Bold"/>
                <a:cs typeface="Britannic Bold"/>
                <a:sym typeface="Britannic Bold"/>
              </a:rPr>
            </a:br>
            <a:r>
              <a:rPr sz="5600">
                <a:latin typeface="Bahnschrift SemiLight"/>
                <a:ea typeface="Bahnschrift SemiLight"/>
                <a:cs typeface="Bahnschrift SemiLight"/>
                <a:sym typeface="Bahnschrift SemiLight"/>
              </a:rPr>
              <a:t>-Dr. Joseph Crumbley</a:t>
            </a:r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176" y="1728216"/>
            <a:ext cx="13614469" cy="10241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Kinconnector logo new.png" descr="Kinconnector logo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505837" y="2247673"/>
            <a:ext cx="5894966" cy="9202368"/>
          </a:xfrm>
          <a:prstGeom prst="rect">
            <a:avLst/>
          </a:prstGeom>
        </p:spPr>
        <p:txBody>
          <a:bodyPr/>
          <a:lstStyle>
            <a:lvl1pPr algn="ctr">
              <a:defRPr spc="-200"/>
            </a:lvl1pPr>
          </a:lstStyle>
          <a:p>
            <a:r>
              <a:t>Why co-parent instead of parenting alone or vs foster parenting?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051040" y="1564640"/>
            <a:ext cx="15158099" cy="10627360"/>
          </a:xfrm>
          <a:prstGeom prst="rect">
            <a:avLst/>
          </a:prstGeom>
        </p:spPr>
        <p:txBody>
          <a:bodyPr/>
          <a:lstStyle/>
          <a:p>
            <a:pPr marL="868680" lvl="1" indent="-365760">
              <a:spcBef>
                <a:spcPts val="400"/>
              </a:spcBef>
            </a:pPr>
            <a:r>
              <a:t>You’re family.  </a:t>
            </a:r>
            <a:br/>
            <a:r>
              <a:t>You already have a relationship, trust, and bond with the child.</a:t>
            </a:r>
            <a:br/>
            <a:endParaRPr/>
          </a:p>
          <a:p>
            <a:pPr marL="868680" lvl="1" indent="-365760">
              <a:spcBef>
                <a:spcPts val="400"/>
              </a:spcBef>
            </a:pPr>
            <a:r>
              <a:t>Two are better than one! </a:t>
            </a:r>
            <a:br/>
            <a:r>
              <a:t>You can work together for the good of the child.</a:t>
            </a:r>
            <a:br/>
            <a:endParaRPr/>
          </a:p>
          <a:p>
            <a:pPr marL="868680" lvl="1" indent="-365760">
              <a:spcBef>
                <a:spcPts val="400"/>
              </a:spcBef>
            </a:pPr>
            <a:r>
              <a:t>You can maintain contact.</a:t>
            </a:r>
            <a:br/>
            <a:r>
              <a:t>Call the parent, email, and communicate, and vice versa.</a:t>
            </a:r>
            <a:br/>
            <a:endParaRPr/>
          </a:p>
          <a:p>
            <a:pPr marL="868680" lvl="1" indent="-365760">
              <a:spcBef>
                <a:spcPts val="400"/>
              </a:spcBef>
            </a:pPr>
            <a:r>
              <a:t>Relationships are for the long haul.</a:t>
            </a:r>
            <a:br/>
            <a:r>
              <a:t>Unlike foster families, when children are reunified with parents you remain an important part of their lives, lasting presence.</a:t>
            </a:r>
            <a:br/>
            <a:endParaRPr/>
          </a:p>
          <a:p>
            <a:pPr marL="868680" lvl="1" indent="-365760">
              <a:spcBef>
                <a:spcPts val="400"/>
              </a:spcBef>
            </a:pPr>
            <a:r>
              <a:t>If children are not ever reunified… parents are not gone.</a:t>
            </a:r>
            <a:br/>
            <a:r>
              <a:t>The parents can still be a part of children’s lives while they live </a:t>
            </a:r>
            <a:br/>
            <a:r>
              <a:t>with you as grandparents, aunt and uncles, or friends.</a:t>
            </a:r>
          </a:p>
        </p:txBody>
      </p:sp>
      <p:pic>
        <p:nvPicPr>
          <p:cNvPr id="140" name="Kinconnector logo new.png" descr="Kinconnector logo 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505837" y="2247673"/>
            <a:ext cx="5894966" cy="9202368"/>
          </a:xfrm>
          <a:prstGeom prst="rect">
            <a:avLst/>
          </a:prstGeom>
        </p:spPr>
        <p:txBody>
          <a:bodyPr/>
          <a:lstStyle/>
          <a:p>
            <a:pPr algn="ctr">
              <a:defRPr spc="-200"/>
            </a:pPr>
            <a:r>
              <a:t>How to Engage with the Parents </a:t>
            </a:r>
            <a:br/>
            <a:r>
              <a:t>as Kinship Caregivers</a:t>
            </a:r>
            <a:br/>
            <a:br/>
            <a:r>
              <a:t>Goals for you </a:t>
            </a:r>
            <a:br/>
            <a:r>
              <a:t>and the parent</a:t>
            </a:r>
            <a:br/>
            <a:endParaRPr/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173155" y="461640"/>
            <a:ext cx="15528584" cy="13112320"/>
          </a:xfrm>
          <a:prstGeom prst="rect">
            <a:avLst/>
          </a:prstGeom>
        </p:spPr>
        <p:txBody>
          <a:bodyPr/>
          <a:lstStyle/>
          <a:p>
            <a:pPr marL="868680" lvl="1" indent="-365760">
              <a:spcBef>
                <a:spcPts val="400"/>
              </a:spcBef>
            </a:pPr>
            <a:r>
              <a:t>Birth parent shares authority with you</a:t>
            </a:r>
            <a:br/>
            <a:r>
              <a:rPr sz="3200"/>
              <a:t>validates you and backs-up your role as the new parental figure</a:t>
            </a:r>
            <a:br>
              <a:rPr sz="3200"/>
            </a:br>
            <a:endParaRPr sz="2400"/>
          </a:p>
          <a:p>
            <a:pPr marL="868680" lvl="1" indent="-365760">
              <a:spcBef>
                <a:spcPts val="400"/>
              </a:spcBef>
            </a:pPr>
            <a:r>
              <a:t>Birth parent tells the children </a:t>
            </a:r>
            <a:br/>
            <a:r>
              <a:rPr sz="3200"/>
              <a:t>to trust, obey, and accept your authority… clear expectations you are the new boss</a:t>
            </a:r>
            <a:br>
              <a:rPr sz="3200"/>
            </a:br>
            <a:endParaRPr sz="2200"/>
          </a:p>
          <a:p>
            <a:pPr marL="868680" lvl="1" indent="-365760">
              <a:spcBef>
                <a:spcPts val="400"/>
              </a:spcBef>
            </a:pPr>
            <a:r>
              <a:t>Parents give permission for the children </a:t>
            </a:r>
            <a:br/>
            <a:r>
              <a:rPr sz="3200"/>
              <a:t>to accept your authority, to trust you as parent, to love you too</a:t>
            </a:r>
            <a:br>
              <a:rPr sz="3200"/>
            </a:br>
            <a:br>
              <a:rPr sz="3200"/>
            </a:br>
            <a:r>
              <a:rPr sz="3600" i="1"/>
              <a:t>It is important to do this so the kids do not get caught in the middle.</a:t>
            </a:r>
            <a:br>
              <a:rPr sz="3600" i="1"/>
            </a:br>
            <a:endParaRPr sz="2200"/>
          </a:p>
          <a:p>
            <a:pPr marL="868680" lvl="1" indent="-365760">
              <a:spcBef>
                <a:spcPts val="400"/>
              </a:spcBef>
            </a:pPr>
            <a:r>
              <a:t>You AND the parents should be consistent</a:t>
            </a:r>
            <a:br/>
            <a:r>
              <a:rPr sz="3200"/>
              <a:t>same rules, on the same page, same responses… keep firm limits in a loving way </a:t>
            </a:r>
            <a:br>
              <a:rPr sz="3200"/>
            </a:br>
            <a:endParaRPr sz="2200"/>
          </a:p>
          <a:p>
            <a:pPr marL="868680" lvl="1" indent="-365760">
              <a:spcBef>
                <a:spcPts val="400"/>
              </a:spcBef>
            </a:pPr>
            <a:r>
              <a:t>Give the children permission </a:t>
            </a:r>
            <a:br/>
            <a:r>
              <a:rPr sz="3600"/>
              <a:t>- </a:t>
            </a:r>
            <a:r>
              <a:rPr sz="3200"/>
              <a:t>to bond with and love you as their new caregiver </a:t>
            </a:r>
            <a:br>
              <a:rPr sz="3200"/>
            </a:br>
            <a:r>
              <a:rPr sz="3200"/>
              <a:t>- to start over if their original family was not healthy</a:t>
            </a:r>
            <a:br>
              <a:rPr sz="3200"/>
            </a:br>
            <a:r>
              <a:rPr sz="3200"/>
              <a:t>- to show affection and receive love, nurture, care</a:t>
            </a:r>
            <a:br>
              <a:rPr sz="3200"/>
            </a:br>
            <a:r>
              <a:rPr sz="3200"/>
              <a:t>- to miss their parents and want them to be involved</a:t>
            </a:r>
          </a:p>
        </p:txBody>
      </p:sp>
      <p:pic>
        <p:nvPicPr>
          <p:cNvPr id="144" name="Kinconnector logo new.png" descr="Kinconnector logo 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xfrm>
            <a:off x="505837" y="2247673"/>
            <a:ext cx="5894966" cy="5250408"/>
          </a:xfrm>
          <a:prstGeom prst="rect">
            <a:avLst/>
          </a:prstGeom>
        </p:spPr>
        <p:txBody>
          <a:bodyPr/>
          <a:lstStyle>
            <a:lvl1pPr algn="ctr">
              <a:defRPr spc="-200"/>
            </a:lvl1pPr>
          </a:lstStyle>
          <a:p>
            <a:r>
              <a:t>What about those “difficult” parents???</a:t>
            </a: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5" y="1551432"/>
            <a:ext cx="15919705" cy="1061313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 3"/>
          <p:cNvSpPr txBox="1"/>
          <p:nvPr/>
        </p:nvSpPr>
        <p:spPr>
          <a:xfrm>
            <a:off x="240173" y="7959673"/>
            <a:ext cx="6475586" cy="3827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i="1">
                <a:solidFill>
                  <a:srgbClr val="FFFFFF"/>
                </a:solidFill>
              </a:defRPr>
            </a:pPr>
            <a:r>
              <a:t>Start by asking them not to</a:t>
            </a:r>
            <a:br/>
            <a:r>
              <a:t>be hurtful, to keep the peace</a:t>
            </a:r>
            <a:br/>
            <a:r>
              <a:t>for the sake of the children.</a:t>
            </a:r>
            <a:br/>
            <a:br/>
            <a:r>
              <a:t>You can’t change them, but you</a:t>
            </a:r>
            <a:br/>
            <a:r>
              <a:rPr spc="-40"/>
              <a:t>can choose how you will respond.</a:t>
            </a:r>
            <a:br>
              <a:rPr spc="-40"/>
            </a:br>
            <a:r>
              <a:t> </a:t>
            </a:r>
          </a:p>
        </p:txBody>
      </p:sp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596" y="11578801"/>
            <a:ext cx="3206037" cy="44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Kinconnector logo new.png" descr="Kinconnector logo 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/>
          </p:nvPr>
        </p:nvSpPr>
        <p:spPr>
          <a:xfrm>
            <a:off x="379141" y="2709169"/>
            <a:ext cx="6066266" cy="2741577"/>
          </a:xfrm>
          <a:prstGeom prst="rect">
            <a:avLst/>
          </a:prstGeom>
        </p:spPr>
        <p:txBody>
          <a:bodyPr/>
          <a:lstStyle>
            <a:lvl1pPr algn="ctr">
              <a:defRPr spc="-200"/>
            </a:lvl1pPr>
          </a:lstStyle>
          <a:p>
            <a:r>
              <a:t>What to avoid in co-parenting</a:t>
            </a:r>
          </a:p>
        </p:txBody>
      </p:sp>
      <p:sp>
        <p:nvSpPr>
          <p:cNvPr id="1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808740" y="-199344"/>
            <a:ext cx="15240095" cy="11288846"/>
          </a:xfrm>
          <a:prstGeom prst="rect">
            <a:avLst/>
          </a:prstGeom>
        </p:spPr>
        <p:txBody>
          <a:bodyPr/>
          <a:lstStyle/>
          <a:p>
            <a:r>
              <a:t>Belittling, name calling, &amp; put downs</a:t>
            </a:r>
            <a:br/>
            <a:r>
              <a:rPr sz="3600"/>
              <a:t>- especially in front of the children.</a:t>
            </a:r>
          </a:p>
          <a:p>
            <a:r>
              <a:t>Triangulation</a:t>
            </a:r>
            <a:br/>
            <a:r>
              <a:rPr sz="3600"/>
              <a:t>- children stuck in the middle, “telephone” through the kids</a:t>
            </a:r>
          </a:p>
          <a:p>
            <a:r>
              <a:t>Undermining</a:t>
            </a:r>
            <a:br/>
            <a:r>
              <a:rPr sz="3600"/>
              <a:t>- changing or contradicting rules (talk about them together first)</a:t>
            </a:r>
          </a:p>
          <a:p>
            <a:r>
              <a:t>Collusion, pressuring the child to take sides </a:t>
            </a:r>
            <a:br/>
            <a:r>
              <a:rPr sz="3600"/>
              <a:t>- don’t sway the child against the other adult, parent, family</a:t>
            </a:r>
          </a:p>
          <a:p>
            <a:r>
              <a:t>Competing, buying love, one-upping</a:t>
            </a:r>
            <a:br/>
            <a:r>
              <a:rPr sz="3600"/>
              <a:t>- let the children love everyone in the family</a:t>
            </a:r>
            <a:br>
              <a:rPr sz="3600"/>
            </a:br>
            <a:br>
              <a:rPr sz="3600"/>
            </a:br>
            <a:endParaRPr sz="3600" i="1"/>
          </a:p>
          <a:p>
            <a:pPr marL="0" indent="0">
              <a:buSzTx/>
              <a:buFont typeface="Wingdings 2"/>
              <a:buNone/>
              <a:defRPr sz="3600"/>
            </a:pPr>
            <a:endParaRPr sz="3600" i="1"/>
          </a:p>
        </p:txBody>
      </p:sp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6135892"/>
            <a:ext cx="4870938" cy="4870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06" y="7760210"/>
            <a:ext cx="12644763" cy="6680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8"/>
          <p:cNvSpPr txBox="1"/>
          <p:nvPr/>
        </p:nvSpPr>
        <p:spPr>
          <a:xfrm>
            <a:off x="8783104" y="7959221"/>
            <a:ext cx="12009120" cy="1224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i="1">
                <a:solidFill>
                  <a:srgbClr val="FFFFFF"/>
                </a:solidFill>
              </a:defRPr>
            </a:pPr>
            <a:r>
              <a:t>Remember!  It’s about keeping the children first, not the adults</a:t>
            </a:r>
            <a:br/>
            <a:r>
              <a:t>Put yourselves in the children’s shoes, EMPATHY</a:t>
            </a:r>
          </a:p>
        </p:txBody>
      </p:sp>
      <p:pic>
        <p:nvPicPr>
          <p:cNvPr id="157" name="Kinconnector logo new.png" descr="Kinconnector logo 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0" y="2569407"/>
            <a:ext cx="6925730" cy="9202368"/>
          </a:xfrm>
          <a:prstGeom prst="rect">
            <a:avLst/>
          </a:prstGeom>
        </p:spPr>
        <p:txBody>
          <a:bodyPr/>
          <a:lstStyle/>
          <a:p>
            <a:pPr algn="ctr">
              <a:defRPr spc="-200"/>
            </a:pPr>
            <a:r>
              <a:t>How to Approach Kinship Co-Parenting</a:t>
            </a:r>
            <a:br/>
            <a:br/>
            <a:br/>
            <a:r>
              <a:t>Application &amp; Action Steps</a:t>
            </a:r>
            <a:br/>
            <a:endParaRPr/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38536" y="1728215"/>
            <a:ext cx="14630401" cy="10241282"/>
          </a:xfrm>
          <a:prstGeom prst="rect">
            <a:avLst/>
          </a:prstGeom>
        </p:spPr>
        <p:txBody>
          <a:bodyPr lIns="91440" tIns="91439" rIns="91440" bIns="91439" anchor="ctr">
            <a:normAutofit/>
          </a:bodyPr>
          <a:lstStyle/>
          <a:p>
            <a:pPr marL="365125" indent="-365125">
              <a:lnSpc>
                <a:spcPct val="81000"/>
              </a:lnSpc>
              <a:defRPr sz="3600"/>
            </a:pPr>
            <a:r>
              <a:rPr dirty="0"/>
              <a:t>Find common ground and identify common goals. </a:t>
            </a:r>
            <a:br>
              <a:rPr dirty="0"/>
            </a:br>
            <a:r>
              <a:rPr sz="3200" dirty="0"/>
              <a:t>-parents need their children to be cared for until they are able again</a:t>
            </a:r>
            <a:br>
              <a:rPr sz="3200" dirty="0"/>
            </a:br>
            <a:endParaRPr lang="en-US" sz="3200"/>
          </a:p>
          <a:p>
            <a:pPr marL="365125" indent="-365125">
              <a:lnSpc>
                <a:spcPct val="81000"/>
              </a:lnSpc>
              <a:defRPr sz="3600"/>
            </a:pPr>
            <a:r>
              <a:rPr dirty="0"/>
              <a:t>Acknowledge the birth parent’s influence and power.</a:t>
            </a:r>
            <a:r>
              <a:rPr lang="en-US" dirty="0"/>
              <a:t> </a:t>
            </a:r>
            <a:r>
              <a:rPr dirty="0"/>
              <a:t> </a:t>
            </a:r>
            <a:br>
              <a:rPr dirty="0"/>
            </a:br>
            <a:r>
              <a:rPr sz="3200" dirty="0"/>
              <a:t>-the children still need parents as part of their lives</a:t>
            </a:r>
            <a:br>
              <a:rPr sz="3200" dirty="0"/>
            </a:br>
            <a:endParaRPr sz="2800"/>
          </a:p>
          <a:p>
            <a:pPr marL="365125" indent="-365125">
              <a:lnSpc>
                <a:spcPct val="81000"/>
              </a:lnSpc>
              <a:defRPr sz="3600"/>
            </a:pPr>
            <a:r>
              <a:rPr dirty="0"/>
              <a:t>Get the parent’s buy-in for co-parenting. </a:t>
            </a:r>
            <a:br>
              <a:rPr dirty="0"/>
            </a:br>
            <a:r>
              <a:rPr sz="3200" dirty="0"/>
              <a:t>-parents can still have input in raising the children</a:t>
            </a:r>
            <a:br>
              <a:rPr sz="3200" dirty="0"/>
            </a:br>
            <a:endParaRPr sz="2800"/>
          </a:p>
          <a:p>
            <a:pPr marL="365125" indent="-365125">
              <a:lnSpc>
                <a:spcPct val="81000"/>
              </a:lnSpc>
              <a:defRPr sz="3600"/>
            </a:pPr>
            <a:r>
              <a:rPr dirty="0"/>
              <a:t>Identify and heal past issues. </a:t>
            </a:r>
            <a:br>
              <a:rPr dirty="0"/>
            </a:br>
            <a:r>
              <a:rPr sz="3200" dirty="0"/>
              <a:t>- </a:t>
            </a:r>
            <a:r>
              <a:rPr lang="en-US" sz="3200" dirty="0"/>
              <a:t>bury </a:t>
            </a:r>
            <a:r>
              <a:rPr sz="3200" dirty="0"/>
              <a:t>the hatchet for the well-being of the children</a:t>
            </a:r>
            <a:br>
              <a:rPr sz="3200" dirty="0"/>
            </a:br>
            <a:r>
              <a:rPr sz="3200" dirty="0"/>
              <a:t>- letting the birth parent vent WITHOUT fighting or you arguing back</a:t>
            </a:r>
            <a:br>
              <a:rPr sz="3200" dirty="0"/>
            </a:br>
            <a:r>
              <a:rPr sz="3200" dirty="0"/>
              <a:t>- L.U.V. listen to understand and validate</a:t>
            </a:r>
            <a:r>
              <a:rPr dirty="0"/>
              <a:t>.</a:t>
            </a:r>
            <a:r>
              <a:rPr lang="en-US" dirty="0"/>
              <a:t> </a:t>
            </a:r>
            <a:r>
              <a:rPr dirty="0"/>
              <a:t> </a:t>
            </a:r>
            <a:r>
              <a:rPr sz="2800" dirty="0"/>
              <a:t>(don’t have to agree, just listen)</a:t>
            </a:r>
            <a:br>
              <a:rPr sz="2800" dirty="0"/>
            </a:br>
            <a:endParaRPr sz="3000"/>
          </a:p>
          <a:p>
            <a:pPr marL="365125" indent="-365125">
              <a:lnSpc>
                <a:spcPct val="81000"/>
              </a:lnSpc>
              <a:defRPr sz="3600"/>
            </a:pPr>
            <a:r>
              <a:rPr dirty="0"/>
              <a:t>Care well for yourself</a:t>
            </a:r>
            <a:br>
              <a:rPr dirty="0"/>
            </a:br>
            <a:r>
              <a:rPr sz="3200" dirty="0"/>
              <a:t>-how you feel matters, impacts the children</a:t>
            </a:r>
            <a:br>
              <a:rPr sz="3200" dirty="0"/>
            </a:br>
            <a:endParaRPr sz="3000"/>
          </a:p>
          <a:p>
            <a:pPr marL="365125" indent="-365125">
              <a:lnSpc>
                <a:spcPct val="81000"/>
              </a:lnSpc>
              <a:defRPr sz="3600"/>
            </a:pPr>
            <a:r>
              <a:rPr dirty="0"/>
              <a:t>Find a supportive community, friend, or </a:t>
            </a:r>
            <a:br>
              <a:rPr dirty="0"/>
            </a:br>
            <a:r>
              <a:rPr dirty="0"/>
              <a:t>family member to turn to when overwhelmed</a:t>
            </a:r>
          </a:p>
        </p:txBody>
      </p:sp>
      <p:pic>
        <p:nvPicPr>
          <p:cNvPr id="161" name="Kinconnector logo new.png" descr="Kinconnector logo 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931" y="12403014"/>
            <a:ext cx="3570941" cy="118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Frame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Fra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Frame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Fra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Frame</vt:lpstr>
      <vt:lpstr>Co-Parenting in Kinship Care</vt:lpstr>
      <vt:lpstr>Objectives:  1. Define co-parenting specific to kinship families  2. Identify strengths of co-parenting in kinship families  3. Help you engage and improve your cooperation with birth parents for the children</vt:lpstr>
      <vt:lpstr>What is co-parenting in Kinship Care?</vt:lpstr>
      <vt:lpstr>Key Idea in Co-parenting:  “The child’s needs come first!”  -Dr. Joseph Crumbley</vt:lpstr>
      <vt:lpstr>Why co-parent instead of parenting alone or vs foster parenting?</vt:lpstr>
      <vt:lpstr>How to Engage with the Parents  as Kinship Caregivers  Goals for you  and the parent </vt:lpstr>
      <vt:lpstr>What about those “difficult” parents???</vt:lpstr>
      <vt:lpstr>What to avoid in co-parenting</vt:lpstr>
      <vt:lpstr>How to Approach Kinship Co-Parenting   Application &amp; Action Steps </vt:lpstr>
      <vt:lpstr>Additional tips for successful co-parenting in Kinship Care</vt:lpstr>
      <vt:lpstr>Q&amp;A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Co-Parenting in Kinship Care</dc:title>
  <cp:revision>2</cp:revision>
  <dcterms:modified xsi:type="dcterms:W3CDTF">2023-09-09T19:38:22Z</dcterms:modified>
</cp:coreProperties>
</file>